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saveSubsetFonts="1">
  <p:sldMasterIdLst>
    <p:sldMasterId id="2147483648" r:id="rId1"/>
  </p:sldMasterIdLst>
  <p:notesMasterIdLst>
    <p:notesMasterId r:id="rId54"/>
  </p:notesMasterIdLst>
  <p:handoutMasterIdLst>
    <p:handoutMasterId r:id="rId55"/>
  </p:handoutMasterIdLst>
  <p:sldIdLst>
    <p:sldId id="355" r:id="rId2"/>
    <p:sldId id="256" r:id="rId3"/>
    <p:sldId id="257" r:id="rId4"/>
    <p:sldId id="307" r:id="rId5"/>
    <p:sldId id="267" r:id="rId6"/>
    <p:sldId id="308" r:id="rId7"/>
    <p:sldId id="309" r:id="rId8"/>
    <p:sldId id="310" r:id="rId9"/>
    <p:sldId id="311" r:id="rId10"/>
    <p:sldId id="312" r:id="rId11"/>
    <p:sldId id="313" r:id="rId12"/>
    <p:sldId id="314" r:id="rId13"/>
    <p:sldId id="315" r:id="rId14"/>
    <p:sldId id="316" r:id="rId15"/>
    <p:sldId id="317" r:id="rId16"/>
    <p:sldId id="318" r:id="rId17"/>
    <p:sldId id="319" r:id="rId18"/>
    <p:sldId id="320" r:id="rId19"/>
    <p:sldId id="321" r:id="rId20"/>
    <p:sldId id="322" r:id="rId21"/>
    <p:sldId id="323" r:id="rId22"/>
    <p:sldId id="324" r:id="rId23"/>
    <p:sldId id="325" r:id="rId24"/>
    <p:sldId id="326" r:id="rId25"/>
    <p:sldId id="327" r:id="rId26"/>
    <p:sldId id="328" r:id="rId27"/>
    <p:sldId id="329" r:id="rId28"/>
    <p:sldId id="330" r:id="rId29"/>
    <p:sldId id="331" r:id="rId30"/>
    <p:sldId id="332" r:id="rId31"/>
    <p:sldId id="333" r:id="rId32"/>
    <p:sldId id="334" r:id="rId33"/>
    <p:sldId id="335" r:id="rId34"/>
    <p:sldId id="336" r:id="rId35"/>
    <p:sldId id="337" r:id="rId36"/>
    <p:sldId id="338" r:id="rId37"/>
    <p:sldId id="339" r:id="rId38"/>
    <p:sldId id="340" r:id="rId39"/>
    <p:sldId id="341" r:id="rId40"/>
    <p:sldId id="342" r:id="rId41"/>
    <p:sldId id="343" r:id="rId42"/>
    <p:sldId id="344" r:id="rId43"/>
    <p:sldId id="345" r:id="rId44"/>
    <p:sldId id="346" r:id="rId45"/>
    <p:sldId id="347" r:id="rId46"/>
    <p:sldId id="348" r:id="rId47"/>
    <p:sldId id="349" r:id="rId48"/>
    <p:sldId id="350" r:id="rId49"/>
    <p:sldId id="351" r:id="rId50"/>
    <p:sldId id="352" r:id="rId51"/>
    <p:sldId id="353" r:id="rId52"/>
    <p:sldId id="354" r:id="rId53"/>
  </p:sldIdLst>
  <p:sldSz cx="9144000" cy="6858000" type="screen4x3"/>
  <p:notesSz cx="6858000" cy="9144000"/>
  <p:defaultTextStyle>
    <a:defPPr>
      <a:defRPr lang="en-US"/>
    </a:defPPr>
    <a:lvl1pPr algn="ctr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ctr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ctr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ctr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ctr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CC00"/>
    <a:srgbClr val="33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143" autoAdjust="0"/>
    <p:restoredTop sz="98232" autoAdjust="0"/>
  </p:normalViewPr>
  <p:slideViewPr>
    <p:cSldViewPr>
      <p:cViewPr>
        <p:scale>
          <a:sx n="66" d="100"/>
          <a:sy n="66" d="100"/>
        </p:scale>
        <p:origin x="-72" y="-33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366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>
              <a:defRPr sz="1200"/>
            </a:lvl1pPr>
          </a:lstStyle>
          <a:p>
            <a:r>
              <a:rPr lang="en-US"/>
              <a:t>Eleanor M. Savko</a:t>
            </a:r>
          </a:p>
        </p:txBody>
      </p:sp>
      <p:sp>
        <p:nvSpPr>
          <p:cNvPr id="1054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366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0D4221E-325F-4976-A27C-DA2DD5389404}" type="datetime1">
              <a:rPr lang="en-US"/>
              <a:pPr/>
              <a:t>9/28/2011</a:t>
            </a:fld>
            <a:endParaRPr lang="en-US"/>
          </a:p>
        </p:txBody>
      </p:sp>
      <p:sp>
        <p:nvSpPr>
          <p:cNvPr id="1054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366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1054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366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B85F6434-5E87-4EA2-928E-CF65D2205976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724873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366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>
              <a:defRPr sz="1200"/>
            </a:lvl1pPr>
          </a:lstStyle>
          <a:p>
            <a:r>
              <a:rPr lang="en-US"/>
              <a:t>Eleanor M. Savko</a:t>
            </a:r>
          </a:p>
        </p:txBody>
      </p:sp>
      <p:sp>
        <p:nvSpPr>
          <p:cNvPr id="10342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366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E9AD6F51-D36D-4116-A7EE-B63B046378D5}" type="datetime1">
              <a:rPr lang="en-US"/>
              <a:pPr/>
              <a:t>9/28/2011</a:t>
            </a:fld>
            <a:endParaRPr lang="en-US"/>
          </a:p>
        </p:txBody>
      </p:sp>
      <p:sp>
        <p:nvSpPr>
          <p:cNvPr id="10342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10342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366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343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366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10343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366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1FAA7CC-CDD6-4DAE-8BCA-8A9F638549D5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4577664"/>
      </p:ext>
    </p:extLst>
  </p:cSld>
  <p:clrMap bg1="lt1" tx1="dk1" bg2="lt2" tx2="dk2" accent1="accent1" accent2="accent2" accent3="accent3" accent4="accent4" accent5="accent5" accent6="accent6" hlink="hlink" folHlink="folHlink"/>
  <p:hf ftr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hdr" sz="quarter"/>
          </p:nvPr>
        </p:nvSpPr>
        <p:spPr>
          <a:ln/>
        </p:spPr>
        <p:txBody>
          <a:bodyPr/>
          <a:lstStyle/>
          <a:p>
            <a:r>
              <a:rPr lang="en-US"/>
              <a:t>Eleanor M. Savko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fld id="{F82223A0-25E5-4D15-8AC0-3AE3086D2370}" type="datetime1">
              <a:rPr lang="en-US"/>
              <a:pPr/>
              <a:t>9/28/2011</a:t>
            </a:fld>
            <a:endParaRPr lang="en-US"/>
          </a:p>
        </p:txBody>
      </p:sp>
      <p:sp>
        <p:nvSpPr>
          <p:cNvPr id="1044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44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7C7A19B-3F20-4903-A086-D975005462E8}" type="datetime1">
              <a:rPr lang="en-US"/>
              <a:pPr/>
              <a:t>9/28/2011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0DAA59B-921B-4E95-8742-884EBEC60684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0769892"/>
      </p:ext>
    </p:extLst>
  </p:cSld>
  <p:clrMapOvr>
    <a:masterClrMapping/>
  </p:clrMapOvr>
  <p:transition>
    <p:zo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0A06AD0-2AA3-4232-9E8C-5613420616E3}" type="datetime1">
              <a:rPr lang="en-US"/>
              <a:pPr/>
              <a:t>9/28/2011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FB9AEC8-A0A5-4C8C-89DD-EE00662F0559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0103920"/>
      </p:ext>
    </p:extLst>
  </p:cSld>
  <p:clrMapOvr>
    <a:masterClrMapping/>
  </p:clrMapOvr>
  <p:transition>
    <p:zo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12AA355-DC85-4065-8E04-B5D82C5D6560}" type="datetime1">
              <a:rPr lang="en-US"/>
              <a:pPr/>
              <a:t>9/28/2011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9812B41-FACC-4B83-8C2C-664A8E8FBC39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1944021"/>
      </p:ext>
    </p:extLst>
  </p:cSld>
  <p:clrMapOvr>
    <a:masterClrMapping/>
  </p:clrMapOvr>
  <p:transition>
    <p:zo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2972634-D568-405D-99A9-4F40B6C8E449}" type="datetime1">
              <a:rPr lang="en-US"/>
              <a:pPr/>
              <a:t>9/28/2011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0FAC2C7-B848-4A30-9A1D-778D2C48F2F4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3891972"/>
      </p:ext>
    </p:extLst>
  </p:cSld>
  <p:clrMapOvr>
    <a:masterClrMapping/>
  </p:clrMapOvr>
  <p:transition>
    <p:zo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B0513E5-9950-49D2-9413-28FF76992637}" type="datetime1">
              <a:rPr lang="en-US"/>
              <a:pPr/>
              <a:t>9/28/2011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27657CA-693C-4D6F-905C-EA7C3F8536D4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9054931"/>
      </p:ext>
    </p:extLst>
  </p:cSld>
  <p:clrMapOvr>
    <a:masterClrMapping/>
  </p:clrMapOvr>
  <p:transition>
    <p:zo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9D54756-6DBF-4CC2-B403-AA18D772EBC8}" type="datetime1">
              <a:rPr lang="en-US"/>
              <a:pPr/>
              <a:t>9/28/2011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D3FF3A1-DBB4-4763-B72E-4290381BABDF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9140296"/>
      </p:ext>
    </p:extLst>
  </p:cSld>
  <p:clrMapOvr>
    <a:masterClrMapping/>
  </p:clrMapOvr>
  <p:transition>
    <p:zo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6DAA08A-8D55-4DCB-AEF2-DE076D9A607C}" type="datetime1">
              <a:rPr lang="en-US"/>
              <a:pPr/>
              <a:t>9/28/2011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7AEFC23-F7DD-4920-9414-CC370A7708BF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8073602"/>
      </p:ext>
    </p:extLst>
  </p:cSld>
  <p:clrMapOvr>
    <a:masterClrMapping/>
  </p:clrMapOvr>
  <p:transition>
    <p:zo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228F196-6BAB-4C62-A6E4-67924C2F1DD9}" type="datetime1">
              <a:rPr lang="en-US"/>
              <a:pPr/>
              <a:t>9/28/2011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8FCFA1C-8A91-469E-B28D-D4484AD88AD8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6635754"/>
      </p:ext>
    </p:extLst>
  </p:cSld>
  <p:clrMapOvr>
    <a:masterClrMapping/>
  </p:clrMapOvr>
  <p:transition>
    <p:zo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E334DE5-2B48-4BF1-9296-BB4A1FA048FD}" type="datetime1">
              <a:rPr lang="en-US"/>
              <a:pPr/>
              <a:t>9/28/2011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4C2536D-1167-4E67-8C90-E0176579757E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5485926"/>
      </p:ext>
    </p:extLst>
  </p:cSld>
  <p:clrMapOvr>
    <a:masterClrMapping/>
  </p:clrMapOvr>
  <p:transition>
    <p:zo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2AE3363-6AC1-408F-B107-C141CDF3AD87}" type="datetime1">
              <a:rPr lang="en-US"/>
              <a:pPr/>
              <a:t>9/28/2011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B8A2FF5-9F02-4110-8EFD-F0B5AA3F2860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0795640"/>
      </p:ext>
    </p:extLst>
  </p:cSld>
  <p:clrMapOvr>
    <a:masterClrMapping/>
  </p:clrMapOvr>
  <p:transition>
    <p:zo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71B0CB8-E7CC-45F0-AE7B-08940982B0FD}" type="datetime1">
              <a:rPr lang="en-US"/>
              <a:pPr/>
              <a:t>9/28/2011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7960D68-8917-41DB-8725-2785E0F0F942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0179661"/>
      </p:ext>
    </p:extLst>
  </p:cSld>
  <p:clrMapOvr>
    <a:masterClrMapping/>
  </p:clrMapOvr>
  <p:transition>
    <p:zoom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366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400"/>
            </a:lvl1pPr>
          </a:lstStyle>
          <a:p>
            <a:fld id="{A41D29E3-87C7-46CF-BEA6-D54C8F81D102}" type="datetime1">
              <a:rPr lang="en-US"/>
              <a:pPr/>
              <a:t>9/28/2011</a:t>
            </a:fld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AEAAF3D1-2212-4EAB-8207-5A8652386882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zoom/>
  </p:transition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audio2.wav"/><Relationship Id="rId1" Type="http://schemas.openxmlformats.org/officeDocument/2006/relationships/audio" Target="../media/audio1.wav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15.xml"/><Relationship Id="rId13" Type="http://schemas.openxmlformats.org/officeDocument/2006/relationships/slide" Target="slide25.xml"/><Relationship Id="rId18" Type="http://schemas.openxmlformats.org/officeDocument/2006/relationships/slide" Target="slide35.xml"/><Relationship Id="rId26" Type="http://schemas.openxmlformats.org/officeDocument/2006/relationships/slide" Target="slide51.xml"/><Relationship Id="rId3" Type="http://schemas.openxmlformats.org/officeDocument/2006/relationships/slide" Target="slide5.xml"/><Relationship Id="rId21" Type="http://schemas.openxmlformats.org/officeDocument/2006/relationships/slide" Target="slide41.xml"/><Relationship Id="rId7" Type="http://schemas.openxmlformats.org/officeDocument/2006/relationships/slide" Target="slide13.xml"/><Relationship Id="rId12" Type="http://schemas.openxmlformats.org/officeDocument/2006/relationships/slide" Target="slide23.xml"/><Relationship Id="rId17" Type="http://schemas.openxmlformats.org/officeDocument/2006/relationships/slide" Target="slide33.xml"/><Relationship Id="rId25" Type="http://schemas.openxmlformats.org/officeDocument/2006/relationships/slide" Target="slide49.xml"/><Relationship Id="rId2" Type="http://schemas.openxmlformats.org/officeDocument/2006/relationships/notesSlide" Target="../notesSlides/notesSlide1.xml"/><Relationship Id="rId16" Type="http://schemas.openxmlformats.org/officeDocument/2006/relationships/slide" Target="slide31.xml"/><Relationship Id="rId20" Type="http://schemas.openxmlformats.org/officeDocument/2006/relationships/slide" Target="slide39.xml"/><Relationship Id="rId1" Type="http://schemas.openxmlformats.org/officeDocument/2006/relationships/slideLayout" Target="../slideLayouts/slideLayout7.xml"/><Relationship Id="rId6" Type="http://schemas.openxmlformats.org/officeDocument/2006/relationships/slide" Target="slide11.xml"/><Relationship Id="rId11" Type="http://schemas.openxmlformats.org/officeDocument/2006/relationships/slide" Target="slide21.xml"/><Relationship Id="rId24" Type="http://schemas.openxmlformats.org/officeDocument/2006/relationships/slide" Target="slide47.xml"/><Relationship Id="rId5" Type="http://schemas.openxmlformats.org/officeDocument/2006/relationships/slide" Target="slide9.xml"/><Relationship Id="rId15" Type="http://schemas.openxmlformats.org/officeDocument/2006/relationships/slide" Target="slide29.xml"/><Relationship Id="rId23" Type="http://schemas.openxmlformats.org/officeDocument/2006/relationships/slide" Target="slide45.xml"/><Relationship Id="rId10" Type="http://schemas.openxmlformats.org/officeDocument/2006/relationships/slide" Target="slide19.xml"/><Relationship Id="rId19" Type="http://schemas.openxmlformats.org/officeDocument/2006/relationships/slide" Target="slide37.xml"/><Relationship Id="rId4" Type="http://schemas.openxmlformats.org/officeDocument/2006/relationships/slide" Target="slide7.xml"/><Relationship Id="rId9" Type="http://schemas.openxmlformats.org/officeDocument/2006/relationships/slide" Target="slide17.xml"/><Relationship Id="rId14" Type="http://schemas.openxmlformats.org/officeDocument/2006/relationships/slide" Target="slide27.xml"/><Relationship Id="rId22" Type="http://schemas.openxmlformats.org/officeDocument/2006/relationships/slide" Target="slide43.xml"/><Relationship Id="rId27" Type="http://schemas.openxmlformats.org/officeDocument/2006/relationships/slide" Target="slide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solidFill>
          <a:srgbClr val="0000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649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228600"/>
            <a:ext cx="8458200" cy="6337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6500" name="Rectangle 4"/>
          <p:cNvSpPr>
            <a:spLocks noChangeArrowheads="1"/>
          </p:cNvSpPr>
          <p:nvPr/>
        </p:nvSpPr>
        <p:spPr bwMode="auto">
          <a:xfrm rot="21000000">
            <a:off x="2256004" y="2154337"/>
            <a:ext cx="3544560" cy="27699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en-US" sz="8700" dirty="0" smtClean="0">
                <a:solidFill>
                  <a:srgbClr val="FF99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Freestyle Script" pitchFamily="66" charset="0"/>
              </a:rPr>
              <a:t>English 12:</a:t>
            </a:r>
          </a:p>
          <a:p>
            <a:pPr eaLnBrk="1" hangingPunct="1"/>
            <a:r>
              <a:rPr lang="en-US" sz="8700" dirty="0" smtClean="0">
                <a:solidFill>
                  <a:srgbClr val="FF99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Freestyle Script" pitchFamily="66" charset="0"/>
              </a:rPr>
              <a:t>Poetry</a:t>
            </a:r>
            <a:endParaRPr lang="en-US" sz="8700" dirty="0">
              <a:solidFill>
                <a:srgbClr val="FF99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Freestyle Script" pitchFamily="66" charset="0"/>
            </a:endParaRPr>
          </a:p>
        </p:txBody>
      </p:sp>
      <p:pic>
        <p:nvPicPr>
          <p:cNvPr id="106502" name="jepo1861.wav">
            <a:hlinkClick r:id="" action="ppaction://ole?verb=0"/>
          </p:cNvPr>
          <p:cNvPicPr>
            <a:picLocks noRot="1" noChangeAspect="1" noChangeArrowheads="1"/>
          </p:cNvPicPr>
          <p:nvPr>
            <a:wavAudioFile r:embed="rId1" name="jepor.wav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2484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6504" name="jeop1861.wav"/>
          <p:cNvPicPr>
            <a:picLocks noRot="1" noChangeAspect="1" noChangeArrowheads="1"/>
          </p:cNvPicPr>
          <p:nvPr>
            <a:wavAudioFile r:embed="rId2" name="jeopardytheme.wav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5532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0650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4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1" fill="hold"/>
                                        <p:tgtEl>
                                          <p:spTgt spid="10650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0" fill="hold"/>
                                        <p:tgtEl>
                                          <p:spTgt spid="1065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0" fill="hold"/>
                                        <p:tgtEl>
                                          <p:spTgt spid="1065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6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6502"/>
                </p:tgtEl>
              </p:cMediaNode>
            </p:audio>
            <p:audio>
              <p:cMediaNode>
                <p:cTn id="17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6504"/>
                </p:tgtEl>
              </p:cMediaNode>
            </p:audio>
          </p:childTnLst>
        </p:cTn>
      </p:par>
    </p:tnLst>
    <p:bldLst>
      <p:bldP spid="106500" grpId="0" autoUpdateAnimBg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CC9F39-E885-4673-9315-702D5CBBDDA7}" type="slidenum">
              <a:rPr lang="en-US"/>
              <a:pPr/>
              <a:t>10</a:t>
            </a:fld>
            <a:endParaRPr lang="en-US"/>
          </a:p>
        </p:txBody>
      </p:sp>
      <p:sp>
        <p:nvSpPr>
          <p:cNvPr id="59394" name="Text Box 2"/>
          <p:cNvSpPr txBox="1">
            <a:spLocks noChangeArrowheads="1"/>
          </p:cNvSpPr>
          <p:nvPr/>
        </p:nvSpPr>
        <p:spPr bwMode="auto">
          <a:xfrm>
            <a:off x="228600" y="381000"/>
            <a:ext cx="62484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366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en-US" sz="3600">
              <a:solidFill>
                <a:schemeClr val="bg1"/>
              </a:solidFill>
            </a:endParaRPr>
          </a:p>
        </p:txBody>
      </p:sp>
      <p:sp>
        <p:nvSpPr>
          <p:cNvPr id="59395" name="Rectangle 3"/>
          <p:cNvSpPr>
            <a:spLocks noChangeArrowheads="1"/>
          </p:cNvSpPr>
          <p:nvPr/>
        </p:nvSpPr>
        <p:spPr bwMode="auto">
          <a:xfrm>
            <a:off x="7010400" y="5486400"/>
            <a:ext cx="2133600" cy="1371600"/>
          </a:xfrm>
          <a:prstGeom prst="rect">
            <a:avLst/>
          </a:prstGeom>
          <a:solidFill>
            <a:srgbClr val="3366FF">
              <a:alpha val="50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9396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7924800" y="5791200"/>
            <a:ext cx="1219200" cy="1066800"/>
          </a:xfrm>
          <a:prstGeom prst="actionButtonHome">
            <a:avLst/>
          </a:prstGeom>
          <a:solidFill>
            <a:srgbClr val="3366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9397" name="Rectangle 5"/>
          <p:cNvSpPr>
            <a:spLocks noChangeArrowheads="1"/>
          </p:cNvSpPr>
          <p:nvPr/>
        </p:nvSpPr>
        <p:spPr bwMode="auto">
          <a:xfrm>
            <a:off x="1828800" y="228600"/>
            <a:ext cx="1654620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366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r>
              <a:rPr lang="en-US" sz="4800" b="1" dirty="0" smtClean="0">
                <a:solidFill>
                  <a:srgbClr val="FFCC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Elegy</a:t>
            </a:r>
            <a:endParaRPr lang="en-US" sz="4800" b="1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228600" y="1227138"/>
            <a:ext cx="4876800" cy="5478462"/>
          </a:xfrm>
          <a:prstGeom prst="rect">
            <a:avLst/>
          </a:prstGeom>
          <a:gradFill rotWithShape="1"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US" sz="1400" b="1"/>
              <a:t>Elegy Written in a Country Church Yard – Thomaas Gray</a:t>
            </a:r>
          </a:p>
          <a:p>
            <a:r>
              <a:rPr lang="en-US" sz="1400"/>
              <a:t>The curfew tolls the knell of parting day,</a:t>
            </a:r>
            <a:br>
              <a:rPr lang="en-US" sz="1400"/>
            </a:br>
            <a:r>
              <a:rPr lang="en-US" sz="1400"/>
              <a:t>The lowing herd winds slowly o'er the lea,</a:t>
            </a:r>
            <a:br>
              <a:rPr lang="en-US" sz="1400"/>
            </a:br>
            <a:r>
              <a:rPr lang="en-US" sz="1400"/>
              <a:t>The ploughman homeward plods his weary way,</a:t>
            </a:r>
            <a:br>
              <a:rPr lang="en-US" sz="1400"/>
            </a:br>
            <a:r>
              <a:rPr lang="en-US" sz="1400"/>
              <a:t>And leaves the world to darkness and to me.</a:t>
            </a:r>
            <a:br>
              <a:rPr lang="en-US" sz="1400"/>
            </a:br>
            <a:r>
              <a:rPr lang="en-US" sz="1400"/>
              <a:t/>
            </a:r>
            <a:br>
              <a:rPr lang="en-US" sz="1400"/>
            </a:br>
            <a:r>
              <a:rPr lang="en-US" sz="1400"/>
              <a:t>Now fades the glimmering landscape on the sight,</a:t>
            </a:r>
            <a:br>
              <a:rPr lang="en-US" sz="1400"/>
            </a:br>
            <a:r>
              <a:rPr lang="en-US" sz="1400"/>
              <a:t>And all the air a solemn stillness holds,</a:t>
            </a:r>
            <a:br>
              <a:rPr lang="en-US" sz="1400"/>
            </a:br>
            <a:r>
              <a:rPr lang="en-US" sz="1400"/>
              <a:t>Save where the beetle wheels his droning flight,</a:t>
            </a:r>
            <a:br>
              <a:rPr lang="en-US" sz="1400"/>
            </a:br>
            <a:r>
              <a:rPr lang="en-US" sz="1400"/>
              <a:t>And drowsy tinklings lull the distant folds:</a:t>
            </a:r>
            <a:br>
              <a:rPr lang="en-US" sz="1400"/>
            </a:br>
            <a:r>
              <a:rPr lang="en-US" sz="1400"/>
              <a:t/>
            </a:r>
            <a:br>
              <a:rPr lang="en-US" sz="1400"/>
            </a:br>
            <a:r>
              <a:rPr lang="en-US" sz="1400"/>
              <a:t>Save that from yonder ivy-mantled tower</a:t>
            </a:r>
            <a:br>
              <a:rPr lang="en-US" sz="1400"/>
            </a:br>
            <a:r>
              <a:rPr lang="en-US" sz="1400"/>
              <a:t>The moping owl does to the moon complain</a:t>
            </a:r>
            <a:br>
              <a:rPr lang="en-US" sz="1400"/>
            </a:br>
            <a:r>
              <a:rPr lang="en-US" sz="1400"/>
              <a:t>Of such as, wandering near her secret bower,</a:t>
            </a:r>
            <a:br>
              <a:rPr lang="en-US" sz="1400"/>
            </a:br>
            <a:r>
              <a:rPr lang="en-US" sz="1400"/>
              <a:t>Molest her ancient solitary reign.</a:t>
            </a:r>
            <a:br>
              <a:rPr lang="en-US" sz="1400"/>
            </a:br>
            <a:r>
              <a:rPr lang="en-US" sz="1400"/>
              <a:t/>
            </a:r>
            <a:br>
              <a:rPr lang="en-US" sz="1400"/>
            </a:br>
            <a:r>
              <a:rPr lang="en-US" sz="1400"/>
              <a:t>Beneath those rugged elms, that yew-tree's shade,</a:t>
            </a:r>
            <a:br>
              <a:rPr lang="en-US" sz="1400"/>
            </a:br>
            <a:r>
              <a:rPr lang="en-US" sz="1400"/>
              <a:t>Where heaves the turf in many a mouldering heap,</a:t>
            </a:r>
            <a:br>
              <a:rPr lang="en-US" sz="1400"/>
            </a:br>
            <a:r>
              <a:rPr lang="en-US" sz="1400"/>
              <a:t>Each in his narrow cell for ever laid,</a:t>
            </a:r>
            <a:br>
              <a:rPr lang="en-US" sz="1400"/>
            </a:br>
            <a:r>
              <a:rPr lang="en-US" sz="1400"/>
              <a:t>The rude Forefathers of the hamlet sleep.</a:t>
            </a:r>
            <a:br>
              <a:rPr lang="en-US" sz="1400"/>
            </a:br>
            <a:r>
              <a:rPr lang="en-US" sz="1400"/>
              <a:t/>
            </a:r>
            <a:br>
              <a:rPr lang="en-US" sz="1400"/>
            </a:br>
            <a:r>
              <a:rPr lang="en-US" sz="1400"/>
              <a:t>The breezy call of incense-breathing morn,</a:t>
            </a:r>
            <a:br>
              <a:rPr lang="en-US" sz="1400"/>
            </a:br>
            <a:r>
              <a:rPr lang="en-US" sz="1400"/>
              <a:t>The swallow twittering from the straw-built shed,</a:t>
            </a:r>
            <a:br>
              <a:rPr lang="en-US" sz="1400"/>
            </a:br>
            <a:r>
              <a:rPr lang="en-US" sz="1400"/>
              <a:t>The cock's shrill clarion, or the echoing horn,</a:t>
            </a:r>
            <a:br>
              <a:rPr lang="en-US" sz="1400"/>
            </a:br>
            <a:r>
              <a:rPr lang="en-US" sz="1400"/>
              <a:t>No more shall rouse them from their lowly bed…</a:t>
            </a:r>
          </a:p>
        </p:txBody>
      </p:sp>
      <p:graphicFrame>
        <p:nvGraphicFramePr>
          <p:cNvPr id="9" name="Table 8"/>
          <p:cNvGraphicFramePr>
            <a:graphicFrameLocks noGrp="1"/>
          </p:cNvGraphicFramePr>
          <p:nvPr/>
        </p:nvGraphicFramePr>
        <p:xfrm>
          <a:off x="5365750" y="182563"/>
          <a:ext cx="3321050" cy="210343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321050"/>
              </a:tblGrid>
              <a:tr h="365815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Lyric</a:t>
                      </a:r>
                      <a:r>
                        <a:rPr lang="en-US" sz="1800" baseline="0" dirty="0" smtClean="0"/>
                        <a:t> Poetry</a:t>
                      </a:r>
                      <a:endParaRPr lang="en-US" sz="1800" dirty="0"/>
                    </a:p>
                  </a:txBody>
                  <a:tcPr marL="91461" marR="91461" marT="45727" marB="45727"/>
                </a:tc>
              </a:tr>
              <a:tr h="1737622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SUBJECTIVE</a:t>
                      </a:r>
                    </a:p>
                    <a:p>
                      <a:pPr algn="ctr"/>
                      <a:r>
                        <a:rPr lang="en-US" sz="1800" dirty="0" smtClean="0"/>
                        <a:t>REFLECTIVE</a:t>
                      </a:r>
                    </a:p>
                    <a:p>
                      <a:pPr algn="ctr"/>
                      <a:r>
                        <a:rPr lang="en-US" sz="1800" dirty="0" smtClean="0"/>
                        <a:t>PERSONAL</a:t>
                      </a:r>
                      <a:r>
                        <a:rPr lang="en-US" sz="1800" baseline="0" dirty="0" smtClean="0"/>
                        <a:t> THOUGHT</a:t>
                      </a:r>
                    </a:p>
                    <a:p>
                      <a:pPr algn="ctr"/>
                      <a:r>
                        <a:rPr lang="en-US" sz="1800" baseline="0" dirty="0" smtClean="0"/>
                        <a:t>USUALLY SHORT</a:t>
                      </a:r>
                    </a:p>
                    <a:p>
                      <a:pPr algn="ctr"/>
                      <a:endParaRPr lang="en-US" sz="1800" baseline="0" dirty="0" smtClean="0"/>
                    </a:p>
                    <a:p>
                      <a:pPr algn="ctr"/>
                      <a:r>
                        <a:rPr lang="en-US" sz="1800" baseline="0" dirty="0" smtClean="0"/>
                        <a:t>POETRY OF EMOTION</a:t>
                      </a:r>
                      <a:endParaRPr lang="en-US" sz="1800" dirty="0" smtClean="0"/>
                    </a:p>
                  </a:txBody>
                  <a:tcPr marL="91461" marR="91461" marT="45727" marB="45727"/>
                </a:tc>
              </a:tr>
            </a:tbl>
          </a:graphicData>
        </a:graphic>
      </p:graphicFrame>
      <p:pic>
        <p:nvPicPr>
          <p:cNvPr id="10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5750" y="2514600"/>
            <a:ext cx="3321050" cy="4105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366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advClick="0">
    <p:zoom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C1260A-A22D-44A7-9AF6-5BD77D0FAD35}" type="slidenum">
              <a:rPr lang="en-US"/>
              <a:pPr/>
              <a:t>11</a:t>
            </a:fld>
            <a:endParaRPr lang="en-US"/>
          </a:p>
        </p:txBody>
      </p:sp>
      <p:sp>
        <p:nvSpPr>
          <p:cNvPr id="60418" name="Text Box 2"/>
          <p:cNvSpPr txBox="1">
            <a:spLocks noChangeArrowheads="1"/>
          </p:cNvSpPr>
          <p:nvPr/>
        </p:nvSpPr>
        <p:spPr bwMode="auto">
          <a:xfrm>
            <a:off x="1447800" y="3170238"/>
            <a:ext cx="62484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366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en-US" sz="3600">
              <a:solidFill>
                <a:schemeClr val="bg1"/>
              </a:solidFill>
            </a:endParaRPr>
          </a:p>
        </p:txBody>
      </p:sp>
      <p:sp>
        <p:nvSpPr>
          <p:cNvPr id="60419" name="Text Box 3"/>
          <p:cNvSpPr txBox="1">
            <a:spLocks noChangeArrowheads="1"/>
          </p:cNvSpPr>
          <p:nvPr/>
        </p:nvSpPr>
        <p:spPr bwMode="auto">
          <a:xfrm>
            <a:off x="762000" y="1219200"/>
            <a:ext cx="7315200" cy="37856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366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sz="4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A poem of a serious or meditative nature, often glorifying a subject, using intellectual and emotional descriptions</a:t>
            </a:r>
            <a:endParaRPr lang="en-US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zoom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C237D3-7BF8-48F0-92EE-9E1D77636BA7}" type="slidenum">
              <a:rPr lang="en-US"/>
              <a:pPr/>
              <a:t>12</a:t>
            </a:fld>
            <a:endParaRPr lang="en-US"/>
          </a:p>
        </p:txBody>
      </p:sp>
      <p:sp>
        <p:nvSpPr>
          <p:cNvPr id="61442" name="Text Box 2"/>
          <p:cNvSpPr txBox="1">
            <a:spLocks noChangeArrowheads="1"/>
          </p:cNvSpPr>
          <p:nvPr/>
        </p:nvSpPr>
        <p:spPr bwMode="auto">
          <a:xfrm>
            <a:off x="152400" y="533400"/>
            <a:ext cx="62484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366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en-US" sz="3600">
              <a:solidFill>
                <a:schemeClr val="bg1"/>
              </a:solidFill>
            </a:endParaRPr>
          </a:p>
        </p:txBody>
      </p:sp>
      <p:sp>
        <p:nvSpPr>
          <p:cNvPr id="61443" name="Rectangle 3"/>
          <p:cNvSpPr>
            <a:spLocks noChangeArrowheads="1"/>
          </p:cNvSpPr>
          <p:nvPr/>
        </p:nvSpPr>
        <p:spPr bwMode="auto">
          <a:xfrm>
            <a:off x="7010400" y="5486400"/>
            <a:ext cx="2133600" cy="1371600"/>
          </a:xfrm>
          <a:prstGeom prst="rect">
            <a:avLst/>
          </a:prstGeom>
          <a:solidFill>
            <a:srgbClr val="3366FF">
              <a:alpha val="50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61444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7924800" y="5791200"/>
            <a:ext cx="1219200" cy="1066800"/>
          </a:xfrm>
          <a:prstGeom prst="actionButtonHome">
            <a:avLst/>
          </a:prstGeom>
          <a:solidFill>
            <a:srgbClr val="3366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61445" name="Rectangle 5"/>
          <p:cNvSpPr>
            <a:spLocks noChangeArrowheads="1"/>
          </p:cNvSpPr>
          <p:nvPr/>
        </p:nvSpPr>
        <p:spPr bwMode="auto">
          <a:xfrm>
            <a:off x="1752600" y="381000"/>
            <a:ext cx="1279517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366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r>
              <a:rPr lang="en-US" sz="4800" b="1" dirty="0" smtClean="0">
                <a:solidFill>
                  <a:srgbClr val="FFCC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Ode</a:t>
            </a:r>
            <a:endParaRPr lang="en-US" sz="4800" b="1" dirty="0">
              <a:solidFill>
                <a:srgbClr val="FFCC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pic>
        <p:nvPicPr>
          <p:cNvPr id="7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1295400"/>
            <a:ext cx="3868738" cy="5343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366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Box 6"/>
          <p:cNvSpPr txBox="1">
            <a:spLocks noChangeArrowheads="1"/>
          </p:cNvSpPr>
          <p:nvPr/>
        </p:nvSpPr>
        <p:spPr bwMode="auto">
          <a:xfrm>
            <a:off x="4419600" y="385763"/>
            <a:ext cx="4343400" cy="4186237"/>
          </a:xfrm>
          <a:prstGeom prst="rect">
            <a:avLst/>
          </a:prstGeom>
          <a:gradFill rotWithShape="1"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US" sz="1400" b="1" dirty="0"/>
              <a:t>Ode to the West Wind – Percy Bysshe Shelley</a:t>
            </a:r>
          </a:p>
          <a:p>
            <a:r>
              <a:rPr lang="en-US" sz="1400" dirty="0"/>
              <a:t>O wild West Wind, thou breath of Autumn's being,</a:t>
            </a:r>
          </a:p>
          <a:p>
            <a:r>
              <a:rPr lang="en-US" sz="1400" dirty="0"/>
              <a:t>Thou, from whose unseen presence the leaves dead</a:t>
            </a:r>
          </a:p>
          <a:p>
            <a:r>
              <a:rPr lang="en-US" sz="1400" dirty="0"/>
              <a:t>Are driven, like ghosts from an enchanter fleeing,</a:t>
            </a:r>
          </a:p>
          <a:p>
            <a:endParaRPr lang="en-US" sz="1400" dirty="0"/>
          </a:p>
          <a:p>
            <a:r>
              <a:rPr lang="en-US" sz="1400" dirty="0"/>
              <a:t>Yellow, and black, and pale, and hectic red,</a:t>
            </a:r>
          </a:p>
          <a:p>
            <a:r>
              <a:rPr lang="en-US" sz="1400" dirty="0"/>
              <a:t>Pestilence-stricken multitudes: O thou,</a:t>
            </a:r>
          </a:p>
          <a:p>
            <a:r>
              <a:rPr lang="en-US" sz="1400" dirty="0"/>
              <a:t>Who </a:t>
            </a:r>
            <a:r>
              <a:rPr lang="en-US" sz="1400" dirty="0" err="1"/>
              <a:t>chariotest</a:t>
            </a:r>
            <a:r>
              <a:rPr lang="en-US" sz="1400" dirty="0"/>
              <a:t> to their dark wintry bed</a:t>
            </a:r>
          </a:p>
          <a:p>
            <a:endParaRPr lang="en-US" sz="1400" dirty="0"/>
          </a:p>
          <a:p>
            <a:r>
              <a:rPr lang="en-US" sz="1400" dirty="0"/>
              <a:t>The </a:t>
            </a:r>
            <a:r>
              <a:rPr lang="en-US" sz="1400" dirty="0" err="1"/>
              <a:t>wingèd</a:t>
            </a:r>
            <a:r>
              <a:rPr lang="en-US" sz="1400" dirty="0"/>
              <a:t> seeds, where they lie cold and low,</a:t>
            </a:r>
          </a:p>
          <a:p>
            <a:r>
              <a:rPr lang="en-US" sz="1400" dirty="0"/>
              <a:t>Each like a corpse within its grave, until</a:t>
            </a:r>
          </a:p>
          <a:p>
            <a:r>
              <a:rPr lang="en-US" sz="1400" dirty="0" err="1"/>
              <a:t>Thine</a:t>
            </a:r>
            <a:r>
              <a:rPr lang="en-US" sz="1400" dirty="0"/>
              <a:t> azure sister of the Spring shall blow</a:t>
            </a:r>
          </a:p>
          <a:p>
            <a:endParaRPr lang="en-US" sz="1400" dirty="0"/>
          </a:p>
          <a:p>
            <a:r>
              <a:rPr lang="en-US" sz="1400" dirty="0"/>
              <a:t>Her clarion o'er the dreaming earth, and fill</a:t>
            </a:r>
          </a:p>
          <a:p>
            <a:r>
              <a:rPr lang="en-US" sz="1400" dirty="0"/>
              <a:t>(Driving sweet buds like flocks to feed i n air)</a:t>
            </a:r>
          </a:p>
          <a:p>
            <a:r>
              <a:rPr lang="en-US" sz="1400" dirty="0"/>
              <a:t>With living hues and </a:t>
            </a:r>
            <a:r>
              <a:rPr lang="en-US" sz="1400" dirty="0" err="1"/>
              <a:t>odours</a:t>
            </a:r>
            <a:r>
              <a:rPr lang="en-US" sz="1400" dirty="0"/>
              <a:t> plain and hill:</a:t>
            </a:r>
          </a:p>
          <a:p>
            <a:endParaRPr lang="en-US" sz="1400" dirty="0"/>
          </a:p>
          <a:p>
            <a:r>
              <a:rPr lang="en-US" sz="1400" dirty="0"/>
              <a:t>Wild Spirit, which art moving everywhere;</a:t>
            </a:r>
          </a:p>
          <a:p>
            <a:r>
              <a:rPr lang="en-US" sz="1400" dirty="0"/>
              <a:t>Destroyer and Preserver; hear, O hear</a:t>
            </a:r>
            <a:r>
              <a:rPr lang="en-US" sz="1400" dirty="0" smtClean="0"/>
              <a:t>!...</a:t>
            </a:r>
            <a:endParaRPr lang="en-US" sz="1400" dirty="0"/>
          </a:p>
        </p:txBody>
      </p:sp>
      <p:graphicFrame>
        <p:nvGraphicFramePr>
          <p:cNvPr id="9" name="Table 8"/>
          <p:cNvGraphicFramePr>
            <a:graphicFrameLocks noGrp="1"/>
          </p:cNvGraphicFramePr>
          <p:nvPr/>
        </p:nvGraphicFramePr>
        <p:xfrm>
          <a:off x="4419600" y="4776788"/>
          <a:ext cx="4343400" cy="18336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43400"/>
              </a:tblGrid>
              <a:tr h="370692"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 smtClean="0"/>
                        <a:t>Ode</a:t>
                      </a:r>
                      <a:r>
                        <a:rPr lang="en-US" sz="1800" b="1" baseline="0" dirty="0" smtClean="0"/>
                        <a:t> to the West Wind uses </a:t>
                      </a:r>
                      <a:r>
                        <a:rPr lang="en-US" sz="1800" b="1" dirty="0" err="1" smtClean="0"/>
                        <a:t>Terza</a:t>
                      </a:r>
                      <a:r>
                        <a:rPr lang="en-US" sz="1800" b="1" baseline="0" dirty="0" smtClean="0"/>
                        <a:t> Rima</a:t>
                      </a:r>
                      <a:endParaRPr lang="en-US" sz="1800" b="1" dirty="0"/>
                    </a:p>
                  </a:txBody>
                  <a:tcPr marT="45702" marB="45702"/>
                </a:tc>
              </a:tr>
              <a:tr h="1462870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ABA</a:t>
                      </a:r>
                    </a:p>
                    <a:p>
                      <a:pPr algn="ctr"/>
                      <a:r>
                        <a:rPr lang="en-US" sz="1800" dirty="0" smtClean="0"/>
                        <a:t>BCB</a:t>
                      </a:r>
                    </a:p>
                    <a:p>
                      <a:pPr algn="ctr"/>
                      <a:r>
                        <a:rPr lang="en-US" sz="1800" dirty="0" smtClean="0"/>
                        <a:t>CDC</a:t>
                      </a:r>
                    </a:p>
                    <a:p>
                      <a:pPr algn="ctr"/>
                      <a:r>
                        <a:rPr lang="en-US" sz="1800" dirty="0" smtClean="0"/>
                        <a:t>DED</a:t>
                      </a:r>
                    </a:p>
                    <a:p>
                      <a:pPr algn="ctr"/>
                      <a:r>
                        <a:rPr lang="en-US" sz="1800" dirty="0" smtClean="0"/>
                        <a:t>EE</a:t>
                      </a:r>
                      <a:endParaRPr lang="en-US" sz="1800" dirty="0"/>
                    </a:p>
                  </a:txBody>
                  <a:tcPr marT="45702" marB="45702"/>
                </a:tc>
              </a:tr>
            </a:tbl>
          </a:graphicData>
        </a:graphic>
      </p:graphicFrame>
    </p:spTree>
  </p:cSld>
  <p:clrMapOvr>
    <a:masterClrMapping/>
  </p:clrMapOvr>
  <p:transition advClick="0">
    <p:zoom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7B8C2B-14CD-4AA0-9784-21156E8540B6}" type="slidenum">
              <a:rPr lang="en-US"/>
              <a:pPr/>
              <a:t>13</a:t>
            </a:fld>
            <a:endParaRPr lang="en-US"/>
          </a:p>
        </p:txBody>
      </p:sp>
      <p:sp>
        <p:nvSpPr>
          <p:cNvPr id="62466" name="Text Box 2"/>
          <p:cNvSpPr txBox="1">
            <a:spLocks noChangeArrowheads="1"/>
          </p:cNvSpPr>
          <p:nvPr/>
        </p:nvSpPr>
        <p:spPr bwMode="auto">
          <a:xfrm>
            <a:off x="1447800" y="3170238"/>
            <a:ext cx="62484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366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en-US" sz="3600">
              <a:solidFill>
                <a:schemeClr val="bg1"/>
              </a:solidFill>
            </a:endParaRPr>
          </a:p>
        </p:txBody>
      </p:sp>
      <p:sp>
        <p:nvSpPr>
          <p:cNvPr id="62467" name="AutoShape 3">
            <a:hlinkClick r:id="" action="ppaction://noaction" highlightClick="1"/>
            <a:hlinkHover r:id="" action="ppaction://hlinkshowjump?jump=firstslide"/>
          </p:cNvPr>
          <p:cNvSpPr>
            <a:spLocks noChangeArrowheads="1"/>
          </p:cNvSpPr>
          <p:nvPr/>
        </p:nvSpPr>
        <p:spPr bwMode="auto">
          <a:xfrm>
            <a:off x="0" y="6172200"/>
            <a:ext cx="1143000" cy="685800"/>
          </a:xfrm>
          <a:prstGeom prst="actionButtonBlank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366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accent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62468" name="Text Box 4"/>
          <p:cNvSpPr txBox="1">
            <a:spLocks noChangeArrowheads="1"/>
          </p:cNvSpPr>
          <p:nvPr/>
        </p:nvSpPr>
        <p:spPr bwMode="auto">
          <a:xfrm>
            <a:off x="762000" y="1219200"/>
            <a:ext cx="7315200" cy="23083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366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sz="4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The repetition of very similar syntactic patterns or words to create rhythm</a:t>
            </a:r>
            <a:endParaRPr lang="en-US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zoom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F01241-8D69-4310-ACFF-22BC8E39C680}" type="slidenum">
              <a:rPr lang="en-US"/>
              <a:pPr/>
              <a:t>14</a:t>
            </a:fld>
            <a:endParaRPr lang="en-US"/>
          </a:p>
        </p:txBody>
      </p:sp>
      <p:sp>
        <p:nvSpPr>
          <p:cNvPr id="63490" name="Text Box 2"/>
          <p:cNvSpPr txBox="1">
            <a:spLocks noChangeArrowheads="1"/>
          </p:cNvSpPr>
          <p:nvPr/>
        </p:nvSpPr>
        <p:spPr bwMode="auto">
          <a:xfrm>
            <a:off x="2743200" y="349250"/>
            <a:ext cx="62484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366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en-US" sz="3600">
              <a:solidFill>
                <a:schemeClr val="bg1"/>
              </a:solidFill>
            </a:endParaRPr>
          </a:p>
        </p:txBody>
      </p:sp>
      <p:sp>
        <p:nvSpPr>
          <p:cNvPr id="63491" name="Rectangle 3"/>
          <p:cNvSpPr>
            <a:spLocks noChangeArrowheads="1"/>
          </p:cNvSpPr>
          <p:nvPr/>
        </p:nvSpPr>
        <p:spPr bwMode="auto">
          <a:xfrm>
            <a:off x="7010400" y="5486400"/>
            <a:ext cx="2133600" cy="1371600"/>
          </a:xfrm>
          <a:prstGeom prst="rect">
            <a:avLst/>
          </a:prstGeom>
          <a:solidFill>
            <a:srgbClr val="3366FF">
              <a:alpha val="50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63492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7924800" y="5791200"/>
            <a:ext cx="1219200" cy="1066800"/>
          </a:xfrm>
          <a:prstGeom prst="actionButtonHome">
            <a:avLst/>
          </a:prstGeom>
          <a:solidFill>
            <a:srgbClr val="3366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63493" name="Rectangle 5"/>
          <p:cNvSpPr>
            <a:spLocks noChangeArrowheads="1"/>
          </p:cNvSpPr>
          <p:nvPr/>
        </p:nvSpPr>
        <p:spPr bwMode="auto">
          <a:xfrm>
            <a:off x="4460161" y="228600"/>
            <a:ext cx="3159839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366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r>
              <a:rPr lang="en-US" sz="4800" b="1" dirty="0" smtClean="0">
                <a:solidFill>
                  <a:srgbClr val="FFCC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Parallelism</a:t>
            </a:r>
            <a:endParaRPr lang="en-US" sz="4800" b="1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152400" y="152400"/>
            <a:ext cx="4114800" cy="6553200"/>
          </a:xfrm>
          <a:prstGeom prst="rect">
            <a:avLst/>
          </a:prstGeom>
          <a:gradFill rotWithShape="1"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US" sz="1400" b="1" dirty="0" smtClean="0"/>
              <a:t>The </a:t>
            </a:r>
            <a:r>
              <a:rPr lang="en-US" sz="1400" b="1" dirty="0" err="1" smtClean="0"/>
              <a:t>Tyger</a:t>
            </a:r>
            <a:r>
              <a:rPr lang="en-US" sz="1400" b="1" dirty="0" smtClean="0"/>
              <a:t> – William Blake</a:t>
            </a:r>
          </a:p>
          <a:p>
            <a:r>
              <a:rPr lang="en-US" sz="1400" dirty="0" err="1" smtClean="0"/>
              <a:t>Tyger</a:t>
            </a:r>
            <a:r>
              <a:rPr lang="en-US" sz="1400" dirty="0"/>
              <a:t>! </a:t>
            </a:r>
            <a:r>
              <a:rPr lang="en-US" sz="1400" dirty="0" err="1"/>
              <a:t>Tyger</a:t>
            </a:r>
            <a:r>
              <a:rPr lang="en-US" sz="1400" dirty="0"/>
              <a:t>! burning bright </a:t>
            </a:r>
            <a:br>
              <a:rPr lang="en-US" sz="1400" dirty="0"/>
            </a:br>
            <a:r>
              <a:rPr lang="en-US" sz="1400" dirty="0"/>
              <a:t>In the forests of the night, </a:t>
            </a:r>
            <a:br>
              <a:rPr lang="en-US" sz="1400" dirty="0"/>
            </a:br>
            <a:r>
              <a:rPr lang="en-US" sz="1400" dirty="0"/>
              <a:t>What immortal hand or eye </a:t>
            </a:r>
            <a:br>
              <a:rPr lang="en-US" sz="1400" dirty="0"/>
            </a:br>
            <a:r>
              <a:rPr lang="en-US" sz="1400" dirty="0"/>
              <a:t>Could frame thy fearful symmetry</a:t>
            </a:r>
            <a:r>
              <a:rPr lang="en-US" sz="1400" dirty="0" smtClean="0"/>
              <a:t>?</a:t>
            </a:r>
          </a:p>
          <a:p>
            <a:r>
              <a:rPr lang="en-US" sz="1400" dirty="0" smtClean="0"/>
              <a:t> </a:t>
            </a:r>
            <a:r>
              <a:rPr lang="en-US" sz="1400" dirty="0"/>
              <a:t/>
            </a:r>
            <a:br>
              <a:rPr lang="en-US" sz="1400" dirty="0"/>
            </a:br>
            <a:r>
              <a:rPr lang="en-US" sz="1400" dirty="0"/>
              <a:t>In what distant deeps or skies </a:t>
            </a:r>
            <a:br>
              <a:rPr lang="en-US" sz="1400" dirty="0"/>
            </a:br>
            <a:r>
              <a:rPr lang="en-US" sz="1400" dirty="0"/>
              <a:t>Burnt the fire of </a:t>
            </a:r>
            <a:r>
              <a:rPr lang="en-US" sz="1400" dirty="0" err="1"/>
              <a:t>thine</a:t>
            </a:r>
            <a:r>
              <a:rPr lang="en-US" sz="1400" dirty="0"/>
              <a:t> eyes? </a:t>
            </a:r>
            <a:br>
              <a:rPr lang="en-US" sz="1400" dirty="0"/>
            </a:br>
            <a:r>
              <a:rPr lang="en-US" sz="1400" dirty="0"/>
              <a:t>On what wings dare he aspire? </a:t>
            </a:r>
            <a:br>
              <a:rPr lang="en-US" sz="1400" dirty="0"/>
            </a:br>
            <a:r>
              <a:rPr lang="en-US" sz="1400" dirty="0"/>
              <a:t>What the hand dare </a:t>
            </a:r>
            <a:r>
              <a:rPr lang="en-US" sz="1400" dirty="0" smtClean="0"/>
              <a:t>seize </a:t>
            </a:r>
            <a:r>
              <a:rPr lang="en-US" sz="1400" dirty="0"/>
              <a:t>the fire? </a:t>
            </a:r>
            <a:br>
              <a:rPr lang="en-US" sz="1400" dirty="0"/>
            </a:br>
            <a:endParaRPr lang="en-US" sz="1400" dirty="0"/>
          </a:p>
          <a:p>
            <a:r>
              <a:rPr lang="en-US" sz="1400" dirty="0"/>
              <a:t>And what shoulder, &amp; what art. </a:t>
            </a:r>
            <a:br>
              <a:rPr lang="en-US" sz="1400" dirty="0"/>
            </a:br>
            <a:r>
              <a:rPr lang="en-US" sz="1400" dirty="0"/>
              <a:t>Could twist the sinews of thy heart? </a:t>
            </a:r>
            <a:br>
              <a:rPr lang="en-US" sz="1400" dirty="0"/>
            </a:br>
            <a:r>
              <a:rPr lang="en-US" sz="1400" dirty="0"/>
              <a:t>And when thy heart began to beat, </a:t>
            </a:r>
            <a:br>
              <a:rPr lang="en-US" sz="1400" dirty="0"/>
            </a:br>
            <a:r>
              <a:rPr lang="en-US" sz="1400" dirty="0"/>
              <a:t>What dread hand? &amp; what dread feet? </a:t>
            </a:r>
            <a:br>
              <a:rPr lang="en-US" sz="1400" dirty="0"/>
            </a:br>
            <a:endParaRPr lang="en-US" sz="1400" dirty="0"/>
          </a:p>
          <a:p>
            <a:r>
              <a:rPr lang="en-US" sz="1400" dirty="0"/>
              <a:t>What the hammer? what the chain? </a:t>
            </a:r>
            <a:br>
              <a:rPr lang="en-US" sz="1400" dirty="0"/>
            </a:br>
            <a:r>
              <a:rPr lang="en-US" sz="1400" dirty="0"/>
              <a:t>In what furnace was thy brain? </a:t>
            </a:r>
            <a:br>
              <a:rPr lang="en-US" sz="1400" dirty="0"/>
            </a:br>
            <a:r>
              <a:rPr lang="en-US" sz="1400" dirty="0"/>
              <a:t>What the anvil? what dread grasp </a:t>
            </a:r>
            <a:br>
              <a:rPr lang="en-US" sz="1400" dirty="0"/>
            </a:br>
            <a:r>
              <a:rPr lang="en-US" sz="1400" dirty="0"/>
              <a:t>Dare its deadly terrors clasp? </a:t>
            </a:r>
            <a:br>
              <a:rPr lang="en-US" sz="1400" dirty="0"/>
            </a:br>
            <a:endParaRPr lang="en-US" sz="1400" dirty="0"/>
          </a:p>
          <a:p>
            <a:r>
              <a:rPr lang="en-US" sz="1400" dirty="0"/>
              <a:t>When the stars threw down their spears, </a:t>
            </a:r>
            <a:br>
              <a:rPr lang="en-US" sz="1400" dirty="0"/>
            </a:br>
            <a:r>
              <a:rPr lang="en-US" sz="1400" dirty="0"/>
              <a:t>And watered heaven with their tears, </a:t>
            </a:r>
            <a:br>
              <a:rPr lang="en-US" sz="1400" dirty="0"/>
            </a:br>
            <a:r>
              <a:rPr lang="en-US" sz="1400" dirty="0"/>
              <a:t>Did he smile his work to see? </a:t>
            </a:r>
            <a:br>
              <a:rPr lang="en-US" sz="1400" dirty="0"/>
            </a:br>
            <a:r>
              <a:rPr lang="en-US" sz="1400" dirty="0"/>
              <a:t>Did he who made the Lamb make thee? </a:t>
            </a:r>
            <a:br>
              <a:rPr lang="en-US" sz="1400" dirty="0"/>
            </a:br>
            <a:endParaRPr lang="en-US" sz="1400" dirty="0"/>
          </a:p>
          <a:p>
            <a:r>
              <a:rPr lang="en-US" sz="1400" dirty="0" err="1"/>
              <a:t>Tyger</a:t>
            </a:r>
            <a:r>
              <a:rPr lang="en-US" sz="1400" dirty="0"/>
              <a:t>! </a:t>
            </a:r>
            <a:r>
              <a:rPr lang="en-US" sz="1400" dirty="0" err="1"/>
              <a:t>Tyger</a:t>
            </a:r>
            <a:r>
              <a:rPr lang="en-US" sz="1400" dirty="0"/>
              <a:t>! burning bright </a:t>
            </a:r>
            <a:br>
              <a:rPr lang="en-US" sz="1400" dirty="0"/>
            </a:br>
            <a:r>
              <a:rPr lang="en-US" sz="1400" dirty="0"/>
              <a:t>In the forests of the night, </a:t>
            </a:r>
            <a:br>
              <a:rPr lang="en-US" sz="1400" dirty="0"/>
            </a:br>
            <a:r>
              <a:rPr lang="en-US" sz="1400" dirty="0"/>
              <a:t>What immortal hand or eye </a:t>
            </a:r>
            <a:br>
              <a:rPr lang="en-US" sz="1400" dirty="0"/>
            </a:br>
            <a:r>
              <a:rPr lang="en-US" sz="1400" dirty="0"/>
              <a:t>Dare frame thy fearful symmetry</a:t>
            </a:r>
            <a:r>
              <a:rPr lang="en-US" sz="1400" dirty="0" smtClean="0"/>
              <a:t>?</a:t>
            </a:r>
            <a:endParaRPr lang="en-US" sz="14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9600" y="1295400"/>
            <a:ext cx="3279484" cy="5410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advClick="0">
    <p:zoom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3F170C-BA3F-4F56-BEAF-559C530C53BC}" type="slidenum">
              <a:rPr lang="en-US"/>
              <a:pPr/>
              <a:t>15</a:t>
            </a:fld>
            <a:endParaRPr lang="en-US"/>
          </a:p>
        </p:txBody>
      </p:sp>
      <p:sp>
        <p:nvSpPr>
          <p:cNvPr id="64514" name="Text Box 2"/>
          <p:cNvSpPr txBox="1">
            <a:spLocks noChangeArrowheads="1"/>
          </p:cNvSpPr>
          <p:nvPr/>
        </p:nvSpPr>
        <p:spPr bwMode="auto">
          <a:xfrm>
            <a:off x="1447800" y="3168650"/>
            <a:ext cx="62484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366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en-US" sz="3600">
              <a:solidFill>
                <a:schemeClr val="bg1"/>
              </a:solidFill>
            </a:endParaRPr>
          </a:p>
        </p:txBody>
      </p:sp>
      <p:sp>
        <p:nvSpPr>
          <p:cNvPr id="64515" name="Text Box 3"/>
          <p:cNvSpPr txBox="1">
            <a:spLocks noChangeArrowheads="1"/>
          </p:cNvSpPr>
          <p:nvPr/>
        </p:nvSpPr>
        <p:spPr bwMode="auto">
          <a:xfrm>
            <a:off x="762000" y="1219200"/>
            <a:ext cx="7315200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366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sz="4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Rhyme that occurs within a single line of verse</a:t>
            </a:r>
            <a:endParaRPr lang="en-US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BF84D1-F053-4C54-9F76-5AEFC135A4B3}" type="slidenum">
              <a:rPr lang="en-US"/>
              <a:pPr/>
              <a:t>16</a:t>
            </a:fld>
            <a:endParaRPr lang="en-US"/>
          </a:p>
        </p:txBody>
      </p:sp>
      <p:sp>
        <p:nvSpPr>
          <p:cNvPr id="65538" name="Text Box 2"/>
          <p:cNvSpPr txBox="1">
            <a:spLocks noChangeArrowheads="1"/>
          </p:cNvSpPr>
          <p:nvPr/>
        </p:nvSpPr>
        <p:spPr bwMode="auto">
          <a:xfrm>
            <a:off x="1447800" y="609600"/>
            <a:ext cx="62484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366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en-US" sz="3600">
              <a:solidFill>
                <a:schemeClr val="bg1"/>
              </a:solidFill>
            </a:endParaRPr>
          </a:p>
        </p:txBody>
      </p:sp>
      <p:sp>
        <p:nvSpPr>
          <p:cNvPr id="65539" name="Rectangle 3"/>
          <p:cNvSpPr>
            <a:spLocks noChangeArrowheads="1"/>
          </p:cNvSpPr>
          <p:nvPr/>
        </p:nvSpPr>
        <p:spPr bwMode="auto">
          <a:xfrm>
            <a:off x="7010400" y="5486400"/>
            <a:ext cx="2133600" cy="1371600"/>
          </a:xfrm>
          <a:prstGeom prst="rect">
            <a:avLst/>
          </a:prstGeom>
          <a:solidFill>
            <a:srgbClr val="3366FF">
              <a:alpha val="50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65540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7924800" y="5791200"/>
            <a:ext cx="1219200" cy="1066800"/>
          </a:xfrm>
          <a:prstGeom prst="actionButtonHome">
            <a:avLst/>
          </a:prstGeom>
          <a:solidFill>
            <a:srgbClr val="3366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65541" name="Rectangle 5"/>
          <p:cNvSpPr>
            <a:spLocks noChangeArrowheads="1"/>
          </p:cNvSpPr>
          <p:nvPr/>
        </p:nvSpPr>
        <p:spPr bwMode="auto">
          <a:xfrm>
            <a:off x="2384553" y="457200"/>
            <a:ext cx="4373313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366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r>
              <a:rPr lang="en-US" sz="4800" b="1" dirty="0" smtClean="0">
                <a:solidFill>
                  <a:srgbClr val="FFCC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Internal Rhyme</a:t>
            </a:r>
            <a:endParaRPr lang="en-US" sz="4800" b="1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1981200" y="1523762"/>
            <a:ext cx="5257800" cy="1600438"/>
          </a:xfrm>
          <a:prstGeom prst="rect">
            <a:avLst/>
          </a:prstGeom>
          <a:gradFill rotWithShape="1"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US" sz="1400" b="1" dirty="0" smtClean="0"/>
              <a:t>The Raven – Edgar Allan Poe</a:t>
            </a:r>
          </a:p>
          <a:p>
            <a:r>
              <a:rPr lang="en-US" sz="1400" dirty="0"/>
              <a:t>Once upon a midnight dreary, while I pondered weak and weary,</a:t>
            </a:r>
            <a:br>
              <a:rPr lang="en-US" sz="1400" dirty="0"/>
            </a:br>
            <a:r>
              <a:rPr lang="en-US" sz="1400" dirty="0"/>
              <a:t>Over many a quaint and curious volume of forgotten lore,</a:t>
            </a:r>
            <a:br>
              <a:rPr lang="en-US" sz="1400" dirty="0"/>
            </a:br>
            <a:r>
              <a:rPr lang="en-US" sz="1400" dirty="0"/>
              <a:t>While I nodded, nearly napping, suddenly there came a tapping,</a:t>
            </a:r>
            <a:br>
              <a:rPr lang="en-US" sz="1400" dirty="0"/>
            </a:br>
            <a:r>
              <a:rPr lang="en-US" sz="1400" dirty="0"/>
              <a:t>As of some one gently rapping, rapping at my chamber door.</a:t>
            </a:r>
            <a:br>
              <a:rPr lang="en-US" sz="1400" dirty="0"/>
            </a:br>
            <a:r>
              <a:rPr lang="en-US" sz="1400" dirty="0"/>
              <a:t>`</a:t>
            </a:r>
            <a:r>
              <a:rPr lang="en-US" sz="1400" dirty="0" err="1"/>
              <a:t>'Tis</a:t>
            </a:r>
            <a:r>
              <a:rPr lang="en-US" sz="1400" dirty="0"/>
              <a:t> some visitor,' I muttered, `tapping at my chamber door -</a:t>
            </a:r>
            <a:br>
              <a:rPr lang="en-US" sz="1400" dirty="0"/>
            </a:br>
            <a:r>
              <a:rPr lang="en-US" sz="1400" dirty="0"/>
              <a:t>Only this, and nothing more</a:t>
            </a:r>
            <a:r>
              <a:rPr lang="en-US" sz="1400" dirty="0" smtClean="0"/>
              <a:t>.‘…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8300" y="3505200"/>
            <a:ext cx="5829300" cy="3133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advClick="0">
    <p:zoom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FFA660-6CA3-48CF-885B-B1AF5E6A2F23}" type="slidenum">
              <a:rPr lang="en-US"/>
              <a:pPr/>
              <a:t>17</a:t>
            </a:fld>
            <a:endParaRPr lang="en-US"/>
          </a:p>
        </p:txBody>
      </p:sp>
      <p:sp>
        <p:nvSpPr>
          <p:cNvPr id="66562" name="Text Box 2"/>
          <p:cNvSpPr txBox="1">
            <a:spLocks noChangeArrowheads="1"/>
          </p:cNvSpPr>
          <p:nvPr/>
        </p:nvSpPr>
        <p:spPr bwMode="auto">
          <a:xfrm>
            <a:off x="1447800" y="3171825"/>
            <a:ext cx="62484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366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en-US" sz="3600">
              <a:solidFill>
                <a:schemeClr val="bg1"/>
              </a:solidFill>
            </a:endParaRPr>
          </a:p>
        </p:txBody>
      </p:sp>
      <p:sp>
        <p:nvSpPr>
          <p:cNvPr id="66563" name="AutoShape 3">
            <a:hlinkClick r:id="" action="ppaction://noaction" highlightClick="1"/>
            <a:hlinkHover r:id="" action="ppaction://hlinkshowjump?jump=firstslide"/>
          </p:cNvPr>
          <p:cNvSpPr>
            <a:spLocks noChangeArrowheads="1"/>
          </p:cNvSpPr>
          <p:nvPr/>
        </p:nvSpPr>
        <p:spPr bwMode="auto">
          <a:xfrm>
            <a:off x="0" y="6172200"/>
            <a:ext cx="1143000" cy="685800"/>
          </a:xfrm>
          <a:prstGeom prst="actionButtonBlank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366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accent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66564" name="Text Box 4"/>
          <p:cNvSpPr txBox="1">
            <a:spLocks noChangeArrowheads="1"/>
          </p:cNvSpPr>
          <p:nvPr/>
        </p:nvSpPr>
        <p:spPr bwMode="auto">
          <a:xfrm>
            <a:off x="762000" y="1219200"/>
            <a:ext cx="7315200" cy="23083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366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sz="4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Five groups of syllables </a:t>
            </a:r>
            <a:r>
              <a:rPr lang="en-US" sz="48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called“feet</a:t>
            </a:r>
            <a:r>
              <a:rPr lang="en-US" sz="4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” following an unstressed/stressed pattern</a:t>
            </a:r>
            <a:endParaRPr lang="en-US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27A4C0-E11C-41DE-9AEE-23A250092A9E}" type="slidenum">
              <a:rPr lang="en-US"/>
              <a:pPr/>
              <a:t>18</a:t>
            </a:fld>
            <a:endParaRPr lang="en-US"/>
          </a:p>
        </p:txBody>
      </p:sp>
      <p:sp>
        <p:nvSpPr>
          <p:cNvPr id="67586" name="Text Box 2"/>
          <p:cNvSpPr txBox="1">
            <a:spLocks noChangeArrowheads="1"/>
          </p:cNvSpPr>
          <p:nvPr/>
        </p:nvSpPr>
        <p:spPr bwMode="auto">
          <a:xfrm>
            <a:off x="1447800" y="914400"/>
            <a:ext cx="62484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366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en-US" sz="3600">
              <a:solidFill>
                <a:schemeClr val="bg1"/>
              </a:solidFill>
            </a:endParaRPr>
          </a:p>
        </p:txBody>
      </p:sp>
      <p:sp>
        <p:nvSpPr>
          <p:cNvPr id="67587" name="Rectangle 3"/>
          <p:cNvSpPr>
            <a:spLocks noChangeArrowheads="1"/>
          </p:cNvSpPr>
          <p:nvPr/>
        </p:nvSpPr>
        <p:spPr bwMode="auto">
          <a:xfrm>
            <a:off x="7010400" y="5486400"/>
            <a:ext cx="2133600" cy="1371600"/>
          </a:xfrm>
          <a:prstGeom prst="rect">
            <a:avLst/>
          </a:prstGeom>
          <a:solidFill>
            <a:srgbClr val="3366FF">
              <a:alpha val="50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67588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7924800" y="5791200"/>
            <a:ext cx="1219200" cy="1066800"/>
          </a:xfrm>
          <a:prstGeom prst="actionButtonHome">
            <a:avLst/>
          </a:prstGeom>
          <a:solidFill>
            <a:srgbClr val="3366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67589" name="Rectangle 5"/>
          <p:cNvSpPr>
            <a:spLocks noChangeArrowheads="1"/>
          </p:cNvSpPr>
          <p:nvPr/>
        </p:nvSpPr>
        <p:spPr bwMode="auto">
          <a:xfrm>
            <a:off x="1958157" y="762000"/>
            <a:ext cx="5226111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366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r>
              <a:rPr lang="en-US" sz="4800" b="1" dirty="0" smtClean="0">
                <a:solidFill>
                  <a:srgbClr val="FFCC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Iambic Pentameter</a:t>
            </a:r>
            <a:endParaRPr lang="en-US" sz="4800" b="1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0750" y="1676400"/>
            <a:ext cx="4762500" cy="4914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advClick="0">
    <p:zoom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12087E-F2E5-4C98-B75D-3AB247DC6F4C}" type="slidenum">
              <a:rPr lang="en-US"/>
              <a:pPr/>
              <a:t>19</a:t>
            </a:fld>
            <a:endParaRPr lang="en-US"/>
          </a:p>
        </p:txBody>
      </p:sp>
      <p:sp>
        <p:nvSpPr>
          <p:cNvPr id="68610" name="Text Box 2"/>
          <p:cNvSpPr txBox="1">
            <a:spLocks noChangeArrowheads="1"/>
          </p:cNvSpPr>
          <p:nvPr/>
        </p:nvSpPr>
        <p:spPr bwMode="auto">
          <a:xfrm>
            <a:off x="1447800" y="3200400"/>
            <a:ext cx="62484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366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en-US" sz="3600">
              <a:solidFill>
                <a:schemeClr val="bg1"/>
              </a:solidFill>
            </a:endParaRPr>
          </a:p>
        </p:txBody>
      </p:sp>
      <p:sp>
        <p:nvSpPr>
          <p:cNvPr id="68611" name="Text Box 3"/>
          <p:cNvSpPr txBox="1">
            <a:spLocks noChangeArrowheads="1"/>
          </p:cNvSpPr>
          <p:nvPr/>
        </p:nvSpPr>
        <p:spPr bwMode="auto">
          <a:xfrm>
            <a:off x="762000" y="1219200"/>
            <a:ext cx="7315200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366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sz="4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Unrhymed lines of iambic pentameter</a:t>
            </a:r>
            <a:endParaRPr lang="en-US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zoom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EEA81E-E0A0-40B8-BB89-F2CCA5174950}" type="slidenum">
              <a:rPr lang="en-US"/>
              <a:pPr/>
              <a:t>2</a:t>
            </a:fld>
            <a:endParaRPr lang="en-US"/>
          </a:p>
        </p:txBody>
      </p:sp>
      <p:sp>
        <p:nvSpPr>
          <p:cNvPr id="2137" name="AutoShape 89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0" y="2286000"/>
            <a:ext cx="1828800" cy="1143000"/>
          </a:xfrm>
          <a:prstGeom prst="actionButtonBlank">
            <a:avLst/>
          </a:prstGeom>
          <a:solidFill>
            <a:srgbClr val="3366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en-US" sz="48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  <a:hlinkClick r:id="rId3" action="ppaction://hlinksldjump"/>
              </a:rPr>
              <a:t>$200</a:t>
            </a:r>
            <a:endParaRPr lang="en-US"/>
          </a:p>
        </p:txBody>
      </p:sp>
      <p:sp>
        <p:nvSpPr>
          <p:cNvPr id="2138" name="AutoShape 90">
            <a:hlinkClick r:id="rId4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0" y="3429000"/>
            <a:ext cx="1828800" cy="1143000"/>
          </a:xfrm>
          <a:prstGeom prst="actionButtonBlank">
            <a:avLst/>
          </a:prstGeom>
          <a:solidFill>
            <a:srgbClr val="3366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en-US" sz="48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  <a:hlinkClick r:id="rId4" action="ppaction://hlinksldjump"/>
              </a:rPr>
              <a:t>$300</a:t>
            </a:r>
            <a:endParaRPr lang="en-US" sz="4800" b="1">
              <a:effectLst>
                <a:outerShdw blurRad="38100" dist="38100" dir="2700000" algn="tl">
                  <a:srgbClr val="FFFFFF"/>
                </a:outerShdw>
              </a:effectLst>
              <a:hlinkClick r:id="rId4" action="ppaction://hlinksldjump"/>
            </a:endParaRPr>
          </a:p>
        </p:txBody>
      </p:sp>
      <p:sp>
        <p:nvSpPr>
          <p:cNvPr id="2139" name="AutoShape 91">
            <a:hlinkClick r:id="rId5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0" y="4572000"/>
            <a:ext cx="1828800" cy="1143000"/>
          </a:xfrm>
          <a:prstGeom prst="actionButtonBlank">
            <a:avLst/>
          </a:prstGeom>
          <a:solidFill>
            <a:srgbClr val="3366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en-US" sz="48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  <a:hlinkClick r:id="rId5" action="ppaction://hlinksldjump"/>
              </a:rPr>
              <a:t>$400</a:t>
            </a:r>
            <a:endParaRPr lang="en-US" sz="4800" b="1">
              <a:effectLst>
                <a:outerShdw blurRad="38100" dist="38100" dir="2700000" algn="tl">
                  <a:srgbClr val="FFFFFF"/>
                </a:outerShdw>
              </a:effectLst>
              <a:hlinkClick r:id="rId5" action="ppaction://hlinksldjump"/>
            </a:endParaRPr>
          </a:p>
        </p:txBody>
      </p:sp>
      <p:sp>
        <p:nvSpPr>
          <p:cNvPr id="2140" name="AutoShape 92">
            <a:hlinkClick r:id="rId6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0" y="5715000"/>
            <a:ext cx="1828800" cy="1143000"/>
          </a:xfrm>
          <a:prstGeom prst="actionButtonBlank">
            <a:avLst/>
          </a:prstGeom>
          <a:solidFill>
            <a:srgbClr val="3366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en-US" sz="48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  <a:hlinkClick r:id="rId6" action="ppaction://hlinksldjump"/>
              </a:rPr>
              <a:t>$500</a:t>
            </a:r>
            <a:endParaRPr lang="en-US" sz="4800" b="1"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sp>
        <p:nvSpPr>
          <p:cNvPr id="2149" name="AutoShape 101">
            <a:hlinkClick r:id="rId7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1828800" y="1143000"/>
            <a:ext cx="1828800" cy="1143000"/>
          </a:xfrm>
          <a:prstGeom prst="actionButtonBlank">
            <a:avLst/>
          </a:prstGeom>
          <a:solidFill>
            <a:srgbClr val="3366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en-US" sz="48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  <a:hlinkClick r:id="rId7" action="ppaction://hlinksldjump"/>
              </a:rPr>
              <a:t>$100</a:t>
            </a:r>
            <a:endParaRPr lang="en-US"/>
          </a:p>
        </p:txBody>
      </p:sp>
      <p:sp>
        <p:nvSpPr>
          <p:cNvPr id="2150" name="AutoShape 102">
            <a:hlinkClick r:id="rId8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1828800" y="2286000"/>
            <a:ext cx="1828800" cy="1143000"/>
          </a:xfrm>
          <a:prstGeom prst="actionButtonBlank">
            <a:avLst/>
          </a:prstGeom>
          <a:solidFill>
            <a:srgbClr val="3366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en-US" sz="48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  <a:hlinkClick r:id="rId8" action="ppaction://hlinksldjump"/>
              </a:rPr>
              <a:t>$200</a:t>
            </a:r>
            <a:endParaRPr lang="en-US">
              <a:hlinkClick r:id="rId8" action="ppaction://hlinksldjump"/>
            </a:endParaRPr>
          </a:p>
        </p:txBody>
      </p:sp>
      <p:sp>
        <p:nvSpPr>
          <p:cNvPr id="2151" name="AutoShape 103">
            <a:hlinkClick r:id="rId9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1828800" y="3429000"/>
            <a:ext cx="1828800" cy="1143000"/>
          </a:xfrm>
          <a:prstGeom prst="actionButtonBlank">
            <a:avLst/>
          </a:prstGeom>
          <a:solidFill>
            <a:srgbClr val="3366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en-US" sz="48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  <a:hlinkClick r:id="rId9" action="ppaction://hlinksldjump"/>
              </a:rPr>
              <a:t>$300</a:t>
            </a:r>
            <a:endParaRPr lang="en-US" sz="4800" b="1"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sp>
        <p:nvSpPr>
          <p:cNvPr id="2152" name="AutoShape 104">
            <a:hlinkClick r:id="rId10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1828800" y="4572000"/>
            <a:ext cx="1828800" cy="1143000"/>
          </a:xfrm>
          <a:prstGeom prst="actionButtonBlank">
            <a:avLst/>
          </a:prstGeom>
          <a:solidFill>
            <a:srgbClr val="3366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en-US" sz="48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  <a:hlinkClick r:id="rId10" action="ppaction://hlinksldjump"/>
              </a:rPr>
              <a:t>$400</a:t>
            </a:r>
            <a:endParaRPr lang="en-US" sz="4800" b="1"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sp>
        <p:nvSpPr>
          <p:cNvPr id="2153" name="AutoShape 105">
            <a:hlinkClick r:id="rId11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1828800" y="5715000"/>
            <a:ext cx="1828800" cy="1143000"/>
          </a:xfrm>
          <a:prstGeom prst="actionButtonBlank">
            <a:avLst/>
          </a:prstGeom>
          <a:solidFill>
            <a:srgbClr val="3366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en-US" sz="48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  <a:hlinkClick r:id="rId11" action="ppaction://hlinksldjump"/>
              </a:rPr>
              <a:t>$500</a:t>
            </a:r>
            <a:endParaRPr lang="en-US" sz="4800" b="1"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sp>
        <p:nvSpPr>
          <p:cNvPr id="2154" name="AutoShape 106">
            <a:hlinkClick r:id="rId1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657600" y="1143000"/>
            <a:ext cx="1828800" cy="1143000"/>
          </a:xfrm>
          <a:prstGeom prst="actionButtonBlank">
            <a:avLst/>
          </a:prstGeom>
          <a:solidFill>
            <a:srgbClr val="3366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en-US" sz="48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  <a:hlinkClick r:id="rId12" action="ppaction://hlinksldjump"/>
              </a:rPr>
              <a:t>$100</a:t>
            </a:r>
            <a:endParaRPr lang="en-US"/>
          </a:p>
        </p:txBody>
      </p:sp>
      <p:sp>
        <p:nvSpPr>
          <p:cNvPr id="2155" name="AutoShape 107">
            <a:hlinkClick r:id="rId1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657600" y="2286000"/>
            <a:ext cx="1828800" cy="1143000"/>
          </a:xfrm>
          <a:prstGeom prst="actionButtonBlank">
            <a:avLst/>
          </a:prstGeom>
          <a:solidFill>
            <a:srgbClr val="3366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en-US" sz="48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  <a:hlinkClick r:id="rId13" action="ppaction://hlinksldjump"/>
              </a:rPr>
              <a:t>$200</a:t>
            </a:r>
            <a:endParaRPr lang="en-US"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sp>
        <p:nvSpPr>
          <p:cNvPr id="2156" name="AutoShape 108">
            <a:hlinkClick r:id="rId14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657600" y="3429000"/>
            <a:ext cx="1828800" cy="1143000"/>
          </a:xfrm>
          <a:prstGeom prst="actionButtonBlank">
            <a:avLst/>
          </a:prstGeom>
          <a:solidFill>
            <a:srgbClr val="3366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en-US" sz="48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  <a:hlinkClick r:id="rId14" action="ppaction://hlinksldjump"/>
              </a:rPr>
              <a:t>$300</a:t>
            </a:r>
            <a:endParaRPr lang="en-US" sz="4800" b="1"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sp>
        <p:nvSpPr>
          <p:cNvPr id="2157" name="AutoShape 109">
            <a:hlinkClick r:id="rId15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657600" y="4572000"/>
            <a:ext cx="1828800" cy="1143000"/>
          </a:xfrm>
          <a:prstGeom prst="actionButtonBlank">
            <a:avLst/>
          </a:prstGeom>
          <a:solidFill>
            <a:srgbClr val="3366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en-US" sz="48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  <a:hlinkClick r:id="rId15" action="ppaction://hlinksldjump"/>
              </a:rPr>
              <a:t>$400</a:t>
            </a:r>
            <a:endParaRPr lang="en-US" sz="4800" b="1"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sp>
        <p:nvSpPr>
          <p:cNvPr id="2158" name="AutoShape 110">
            <a:hlinkClick r:id="rId16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657600" y="5715000"/>
            <a:ext cx="1828800" cy="1143000"/>
          </a:xfrm>
          <a:prstGeom prst="actionButtonBlank">
            <a:avLst/>
          </a:prstGeom>
          <a:solidFill>
            <a:srgbClr val="3366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en-US" sz="48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  <a:hlinkClick r:id="rId16" action="ppaction://hlinksldjump"/>
              </a:rPr>
              <a:t>$500</a:t>
            </a:r>
            <a:endParaRPr lang="en-US" sz="4800" b="1"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sp>
        <p:nvSpPr>
          <p:cNvPr id="2159" name="AutoShape 111">
            <a:hlinkClick r:id="rId17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5486400" y="1143000"/>
            <a:ext cx="1828800" cy="1143000"/>
          </a:xfrm>
          <a:prstGeom prst="actionButtonBlank">
            <a:avLst/>
          </a:prstGeom>
          <a:solidFill>
            <a:srgbClr val="3366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en-US" sz="48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  <a:hlinkClick r:id="rId17" action="ppaction://hlinksldjump"/>
              </a:rPr>
              <a:t>$100</a:t>
            </a:r>
            <a:endParaRPr lang="en-US"/>
          </a:p>
        </p:txBody>
      </p:sp>
      <p:sp>
        <p:nvSpPr>
          <p:cNvPr id="2160" name="AutoShape 112">
            <a:hlinkClick r:id="rId18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5486400" y="2286000"/>
            <a:ext cx="1828800" cy="1143000"/>
          </a:xfrm>
          <a:prstGeom prst="actionButtonBlank">
            <a:avLst/>
          </a:prstGeom>
          <a:solidFill>
            <a:srgbClr val="3366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en-US" sz="48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  <a:hlinkClick r:id="rId18" action="ppaction://hlinksldjump"/>
              </a:rPr>
              <a:t>$200</a:t>
            </a:r>
            <a:endParaRPr lang="en-US"/>
          </a:p>
        </p:txBody>
      </p:sp>
      <p:sp>
        <p:nvSpPr>
          <p:cNvPr id="2161" name="AutoShape 113">
            <a:hlinkClick r:id="rId19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5486400" y="3429000"/>
            <a:ext cx="1828800" cy="1143000"/>
          </a:xfrm>
          <a:prstGeom prst="actionButtonBlank">
            <a:avLst/>
          </a:prstGeom>
          <a:solidFill>
            <a:srgbClr val="3366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en-US" sz="48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  <a:hlinkClick r:id="rId19" action="ppaction://hlinksldjump"/>
              </a:rPr>
              <a:t>$300</a:t>
            </a:r>
            <a:endParaRPr lang="en-US" sz="4800" b="1"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sp>
        <p:nvSpPr>
          <p:cNvPr id="2162" name="AutoShape 114">
            <a:hlinkClick r:id="rId20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5486400" y="4572000"/>
            <a:ext cx="1828800" cy="1143000"/>
          </a:xfrm>
          <a:prstGeom prst="actionButtonBlank">
            <a:avLst/>
          </a:prstGeom>
          <a:solidFill>
            <a:srgbClr val="3366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en-US" sz="48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  <a:hlinkClick r:id="rId20" action="ppaction://hlinksldjump"/>
              </a:rPr>
              <a:t>$400</a:t>
            </a:r>
            <a:endParaRPr lang="en-US" sz="4800" b="1"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sp>
        <p:nvSpPr>
          <p:cNvPr id="2163" name="AutoShape 115">
            <a:hlinkClick r:id="rId21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5486400" y="5715000"/>
            <a:ext cx="1828800" cy="1143000"/>
          </a:xfrm>
          <a:prstGeom prst="actionButtonBlank">
            <a:avLst/>
          </a:prstGeom>
          <a:solidFill>
            <a:srgbClr val="3366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en-US" sz="48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  <a:hlinkClick r:id="rId21" action="ppaction://hlinksldjump"/>
              </a:rPr>
              <a:t>$500</a:t>
            </a:r>
            <a:endParaRPr lang="en-US" sz="4800" b="1"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sp>
        <p:nvSpPr>
          <p:cNvPr id="2164" name="AutoShape 116">
            <a:hlinkClick r:id="rId2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7315200" y="1143000"/>
            <a:ext cx="1828800" cy="1143000"/>
          </a:xfrm>
          <a:prstGeom prst="actionButtonBlank">
            <a:avLst/>
          </a:prstGeom>
          <a:solidFill>
            <a:srgbClr val="3366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en-US" sz="48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  <a:hlinkClick r:id="rId22" action="ppaction://hlinksldjump"/>
              </a:rPr>
              <a:t>$100</a:t>
            </a:r>
            <a:endParaRPr lang="en-US"/>
          </a:p>
        </p:txBody>
      </p:sp>
      <p:sp>
        <p:nvSpPr>
          <p:cNvPr id="2165" name="AutoShape 117">
            <a:hlinkClick r:id="rId2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7315200" y="2286000"/>
            <a:ext cx="1828800" cy="1143000"/>
          </a:xfrm>
          <a:prstGeom prst="actionButtonBlank">
            <a:avLst/>
          </a:prstGeom>
          <a:solidFill>
            <a:srgbClr val="3366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en-US" sz="48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  <a:hlinkClick r:id="rId23" action="ppaction://hlinksldjump"/>
              </a:rPr>
              <a:t>$200</a:t>
            </a:r>
            <a:endParaRPr lang="en-US" sz="4800" b="1"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sp>
        <p:nvSpPr>
          <p:cNvPr id="2166" name="AutoShape 118">
            <a:hlinkClick r:id="rId2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7315200" y="3429000"/>
            <a:ext cx="1828800" cy="1143000"/>
          </a:xfrm>
          <a:prstGeom prst="actionButtonBlank">
            <a:avLst/>
          </a:prstGeom>
          <a:solidFill>
            <a:srgbClr val="3366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en-US" sz="48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  <a:hlinkClick r:id="rId24" action="ppaction://hlinksldjump"/>
              </a:rPr>
              <a:t>$300</a:t>
            </a:r>
            <a:endParaRPr lang="en-US" sz="4800" b="1"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sp>
        <p:nvSpPr>
          <p:cNvPr id="2167" name="AutoShape 119">
            <a:hlinkClick r:id="rId25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7315200" y="4572000"/>
            <a:ext cx="1828800" cy="1143000"/>
          </a:xfrm>
          <a:prstGeom prst="actionButtonBlank">
            <a:avLst/>
          </a:prstGeom>
          <a:solidFill>
            <a:srgbClr val="3366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en-US" sz="48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  <a:hlinkClick r:id="rId25" action="ppaction://hlinksldjump"/>
              </a:rPr>
              <a:t>$400</a:t>
            </a:r>
            <a:endParaRPr lang="en-US" sz="4800" b="1"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sp>
        <p:nvSpPr>
          <p:cNvPr id="2168" name="AutoShape 120">
            <a:hlinkClick r:id="rId26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7315200" y="5715000"/>
            <a:ext cx="1828800" cy="1143000"/>
          </a:xfrm>
          <a:prstGeom prst="actionButtonBlank">
            <a:avLst/>
          </a:prstGeom>
          <a:solidFill>
            <a:srgbClr val="3366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en-US" sz="48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  <a:hlinkClick r:id="rId26" action="ppaction://hlinksldjump"/>
              </a:rPr>
              <a:t>$500</a:t>
            </a:r>
            <a:endParaRPr lang="en-US" sz="4800" b="1"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sp>
        <p:nvSpPr>
          <p:cNvPr id="2088" name="AutoShape 40">
            <a:hlinkClick r:id="rId27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0" y="1143000"/>
            <a:ext cx="1828800" cy="1143000"/>
          </a:xfrm>
          <a:prstGeom prst="actionButtonBlank">
            <a:avLst/>
          </a:prstGeom>
          <a:solidFill>
            <a:srgbClr val="3366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en-US" sz="48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  <a:hlinkClick r:id="" action="ppaction://hlinkshowjump?jump=nextslide"/>
              </a:rPr>
              <a:t>$100</a:t>
            </a:r>
            <a:endParaRPr lang="en-US"/>
          </a:p>
        </p:txBody>
      </p:sp>
      <p:sp>
        <p:nvSpPr>
          <p:cNvPr id="2106" name="Rectangle 58"/>
          <p:cNvSpPr>
            <a:spLocks noChangeArrowheads="1"/>
          </p:cNvSpPr>
          <p:nvPr/>
        </p:nvSpPr>
        <p:spPr bwMode="auto">
          <a:xfrm>
            <a:off x="0" y="0"/>
            <a:ext cx="1828800" cy="1143000"/>
          </a:xfrm>
          <a:prstGeom prst="rect">
            <a:avLst/>
          </a:prstGeom>
          <a:solidFill>
            <a:srgbClr val="3366FF"/>
          </a:solidFill>
          <a:ln w="38100">
            <a:solidFill>
              <a:schemeClr val="folHlink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en-US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rPr>
              <a:t>Poem</a:t>
            </a:r>
          </a:p>
          <a:p>
            <a:r>
              <a:rPr lang="en-US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rPr>
              <a:t>Type</a:t>
            </a:r>
            <a:endParaRPr lang="en-US" sz="2800" b="1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aramond" pitchFamily="18" charset="0"/>
            </a:endParaRPr>
          </a:p>
        </p:txBody>
      </p:sp>
      <p:sp>
        <p:nvSpPr>
          <p:cNvPr id="2145" name="Rectangle 97"/>
          <p:cNvSpPr>
            <a:spLocks noChangeArrowheads="1"/>
          </p:cNvSpPr>
          <p:nvPr/>
        </p:nvSpPr>
        <p:spPr bwMode="auto">
          <a:xfrm>
            <a:off x="1828800" y="0"/>
            <a:ext cx="1828800" cy="1143000"/>
          </a:xfrm>
          <a:prstGeom prst="rect">
            <a:avLst/>
          </a:prstGeom>
          <a:solidFill>
            <a:srgbClr val="3366FF"/>
          </a:solidFill>
          <a:ln w="38100">
            <a:solidFill>
              <a:schemeClr val="folHlink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en-US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rPr>
              <a:t>Structure</a:t>
            </a:r>
          </a:p>
          <a:p>
            <a:r>
              <a:rPr lang="en-US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rPr>
              <a:t>And Form</a:t>
            </a:r>
            <a:endParaRPr lang="en-US" sz="2800" b="1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aramond" pitchFamily="18" charset="0"/>
            </a:endParaRPr>
          </a:p>
        </p:txBody>
      </p:sp>
      <p:sp>
        <p:nvSpPr>
          <p:cNvPr id="2146" name="Rectangle 98"/>
          <p:cNvSpPr>
            <a:spLocks noChangeArrowheads="1"/>
          </p:cNvSpPr>
          <p:nvPr/>
        </p:nvSpPr>
        <p:spPr bwMode="auto">
          <a:xfrm>
            <a:off x="3657600" y="0"/>
            <a:ext cx="1828800" cy="1143000"/>
          </a:xfrm>
          <a:prstGeom prst="rect">
            <a:avLst/>
          </a:prstGeom>
          <a:solidFill>
            <a:srgbClr val="3366FF"/>
          </a:solidFill>
          <a:ln w="38100">
            <a:solidFill>
              <a:schemeClr val="folHlink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en-US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rPr>
              <a:t>Sounds</a:t>
            </a:r>
          </a:p>
          <a:p>
            <a:r>
              <a:rPr lang="en-US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rPr>
              <a:t>Like</a:t>
            </a:r>
            <a:endParaRPr lang="en-US" sz="2800" b="1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aramond" pitchFamily="18" charset="0"/>
            </a:endParaRPr>
          </a:p>
        </p:txBody>
      </p:sp>
      <p:sp>
        <p:nvSpPr>
          <p:cNvPr id="2147" name="Rectangle 99"/>
          <p:cNvSpPr>
            <a:spLocks noChangeArrowheads="1"/>
          </p:cNvSpPr>
          <p:nvPr/>
        </p:nvSpPr>
        <p:spPr bwMode="auto">
          <a:xfrm>
            <a:off x="5486400" y="0"/>
            <a:ext cx="1828800" cy="1143000"/>
          </a:xfrm>
          <a:prstGeom prst="rect">
            <a:avLst/>
          </a:prstGeom>
          <a:solidFill>
            <a:srgbClr val="3366FF"/>
          </a:solidFill>
          <a:ln w="3810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en-US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rPr>
              <a:t>Literary</a:t>
            </a:r>
          </a:p>
          <a:p>
            <a:r>
              <a:rPr lang="en-US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rPr>
              <a:t>Devices</a:t>
            </a:r>
            <a:endParaRPr lang="en-US" sz="2800" b="1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aramond" pitchFamily="18" charset="0"/>
            </a:endParaRPr>
          </a:p>
        </p:txBody>
      </p:sp>
      <p:sp>
        <p:nvSpPr>
          <p:cNvPr id="2148" name="Rectangle 100"/>
          <p:cNvSpPr>
            <a:spLocks noChangeArrowheads="1"/>
          </p:cNvSpPr>
          <p:nvPr/>
        </p:nvSpPr>
        <p:spPr bwMode="auto">
          <a:xfrm>
            <a:off x="7315200" y="0"/>
            <a:ext cx="1828800" cy="1143000"/>
          </a:xfrm>
          <a:prstGeom prst="rect">
            <a:avLst/>
          </a:prstGeom>
          <a:solidFill>
            <a:srgbClr val="3366FF"/>
          </a:solidFill>
          <a:ln w="3810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en-US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rPr>
              <a:t>Word</a:t>
            </a:r>
          </a:p>
          <a:p>
            <a:r>
              <a:rPr lang="en-US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rPr>
              <a:t>Play</a:t>
            </a:r>
            <a:endParaRPr lang="en-US" sz="2800" b="1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aramond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112B4-C80D-48EE-B886-6C984A558C33}" type="slidenum">
              <a:rPr lang="en-US"/>
              <a:pPr/>
              <a:t>20</a:t>
            </a:fld>
            <a:endParaRPr lang="en-US"/>
          </a:p>
        </p:txBody>
      </p:sp>
      <p:sp>
        <p:nvSpPr>
          <p:cNvPr id="69634" name="Text Box 2"/>
          <p:cNvSpPr txBox="1">
            <a:spLocks noChangeArrowheads="1"/>
          </p:cNvSpPr>
          <p:nvPr/>
        </p:nvSpPr>
        <p:spPr bwMode="auto">
          <a:xfrm>
            <a:off x="1447800" y="1111250"/>
            <a:ext cx="62484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366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en-US" sz="3600">
              <a:solidFill>
                <a:schemeClr val="bg1"/>
              </a:solidFill>
            </a:endParaRPr>
          </a:p>
        </p:txBody>
      </p:sp>
      <p:sp>
        <p:nvSpPr>
          <p:cNvPr id="69635" name="Rectangle 3"/>
          <p:cNvSpPr>
            <a:spLocks noChangeArrowheads="1"/>
          </p:cNvSpPr>
          <p:nvPr/>
        </p:nvSpPr>
        <p:spPr bwMode="auto">
          <a:xfrm>
            <a:off x="7010400" y="5486400"/>
            <a:ext cx="2133600" cy="1371600"/>
          </a:xfrm>
          <a:prstGeom prst="rect">
            <a:avLst/>
          </a:prstGeom>
          <a:solidFill>
            <a:srgbClr val="3366FF">
              <a:alpha val="50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69636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7924800" y="5791200"/>
            <a:ext cx="1219200" cy="1066800"/>
          </a:xfrm>
          <a:prstGeom prst="actionButtonHome">
            <a:avLst/>
          </a:prstGeom>
          <a:solidFill>
            <a:srgbClr val="3366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69637" name="Rectangle 5"/>
          <p:cNvSpPr>
            <a:spLocks noChangeArrowheads="1"/>
          </p:cNvSpPr>
          <p:nvPr/>
        </p:nvSpPr>
        <p:spPr bwMode="auto">
          <a:xfrm>
            <a:off x="2897641" y="990600"/>
            <a:ext cx="3347135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366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r>
              <a:rPr lang="en-US" sz="4800" b="1" dirty="0" smtClean="0">
                <a:solidFill>
                  <a:srgbClr val="FFCC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Blank Verse</a:t>
            </a:r>
            <a:endParaRPr lang="en-US" sz="4800" b="1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3581400" y="1981200"/>
            <a:ext cx="5257800" cy="3754874"/>
          </a:xfrm>
          <a:prstGeom prst="rect">
            <a:avLst/>
          </a:prstGeom>
          <a:gradFill rotWithShape="1"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US" sz="1400" b="1" dirty="0" smtClean="0"/>
              <a:t>Paradise Lost – John Milton</a:t>
            </a:r>
            <a:endParaRPr lang="en-US" sz="1400" dirty="0" smtClean="0"/>
          </a:p>
          <a:p>
            <a:r>
              <a:rPr lang="en-US" sz="1400" dirty="0"/>
              <a:t>Of Mans First Disobedience, and the Fruit</a:t>
            </a:r>
          </a:p>
          <a:p>
            <a:r>
              <a:rPr lang="en-US" sz="1400" dirty="0"/>
              <a:t>Of that Forbidden Tree, whose mortal </a:t>
            </a:r>
            <a:r>
              <a:rPr lang="en-US" sz="1400" dirty="0" err="1"/>
              <a:t>tast</a:t>
            </a:r>
            <a:endParaRPr lang="en-US" sz="1400" dirty="0"/>
          </a:p>
          <a:p>
            <a:r>
              <a:rPr lang="en-US" sz="1400" dirty="0"/>
              <a:t>Brought Death into the World, and all our woe,</a:t>
            </a:r>
          </a:p>
          <a:p>
            <a:r>
              <a:rPr lang="en-US" sz="1400" dirty="0"/>
              <a:t>With loss of Eden, till one greater Man</a:t>
            </a:r>
          </a:p>
          <a:p>
            <a:r>
              <a:rPr lang="en-US" sz="1400" dirty="0"/>
              <a:t>Restore us, and regain the blissful Seat,</a:t>
            </a:r>
          </a:p>
          <a:p>
            <a:r>
              <a:rPr lang="en-US" sz="1400" dirty="0"/>
              <a:t>Sing </a:t>
            </a:r>
            <a:r>
              <a:rPr lang="en-US" sz="1400" dirty="0" err="1"/>
              <a:t>Heav'nly</a:t>
            </a:r>
            <a:r>
              <a:rPr lang="en-US" sz="1400" dirty="0"/>
              <a:t> Muse, that on the secret top</a:t>
            </a:r>
          </a:p>
          <a:p>
            <a:r>
              <a:rPr lang="en-US" sz="1400" dirty="0"/>
              <a:t>Of </a:t>
            </a:r>
            <a:r>
              <a:rPr lang="en-US" sz="1400" dirty="0" err="1"/>
              <a:t>Oreb</a:t>
            </a:r>
            <a:r>
              <a:rPr lang="en-US" sz="1400" dirty="0"/>
              <a:t>, or of Sinai, didst inspire</a:t>
            </a:r>
          </a:p>
          <a:p>
            <a:r>
              <a:rPr lang="en-US" sz="1400" dirty="0"/>
              <a:t>That Shepherd, who first taught the chosen Seed,</a:t>
            </a:r>
          </a:p>
          <a:p>
            <a:r>
              <a:rPr lang="en-US" sz="1400" dirty="0"/>
              <a:t>In the Beginning how the </a:t>
            </a:r>
            <a:r>
              <a:rPr lang="en-US" sz="1400" dirty="0" err="1"/>
              <a:t>Heav'ns</a:t>
            </a:r>
            <a:r>
              <a:rPr lang="en-US" sz="1400" dirty="0"/>
              <a:t> and Earth</a:t>
            </a:r>
          </a:p>
          <a:p>
            <a:r>
              <a:rPr lang="en-US" sz="1400" dirty="0"/>
              <a:t>Rose out of Chaos: Or if </a:t>
            </a:r>
            <a:r>
              <a:rPr lang="en-US" sz="1400" dirty="0" err="1"/>
              <a:t>Sion</a:t>
            </a:r>
            <a:r>
              <a:rPr lang="en-US" sz="1400" dirty="0"/>
              <a:t> Hill</a:t>
            </a:r>
          </a:p>
          <a:p>
            <a:r>
              <a:rPr lang="en-US" sz="1400" dirty="0"/>
              <a:t>Delight thee more, and </a:t>
            </a:r>
            <a:r>
              <a:rPr lang="en-US" sz="1400" dirty="0" err="1"/>
              <a:t>Siloa's</a:t>
            </a:r>
            <a:r>
              <a:rPr lang="en-US" sz="1400" dirty="0"/>
              <a:t> Brook that </a:t>
            </a:r>
            <a:r>
              <a:rPr lang="en-US" sz="1400" dirty="0" err="1"/>
              <a:t>flow'd</a:t>
            </a:r>
            <a:endParaRPr lang="en-US" sz="1400" dirty="0"/>
          </a:p>
          <a:p>
            <a:r>
              <a:rPr lang="en-US" sz="1400" dirty="0"/>
              <a:t>Fast by the Oracle of God; I thence</a:t>
            </a:r>
          </a:p>
          <a:p>
            <a:r>
              <a:rPr lang="en-US" sz="1400" dirty="0"/>
              <a:t>Invoke thy aid to my </a:t>
            </a:r>
            <a:r>
              <a:rPr lang="en-US" sz="1400" dirty="0" err="1"/>
              <a:t>adventrous</a:t>
            </a:r>
            <a:r>
              <a:rPr lang="en-US" sz="1400" dirty="0"/>
              <a:t> Song,</a:t>
            </a:r>
          </a:p>
          <a:p>
            <a:r>
              <a:rPr lang="en-US" sz="1400" dirty="0"/>
              <a:t>That with no middle flight intends to soar</a:t>
            </a:r>
          </a:p>
          <a:p>
            <a:r>
              <a:rPr lang="en-US" sz="1400" dirty="0"/>
              <a:t>Above </a:t>
            </a:r>
            <a:r>
              <a:rPr lang="en-US" sz="1400" dirty="0" err="1"/>
              <a:t>th</a:t>
            </a:r>
            <a:r>
              <a:rPr lang="en-US" sz="1400" dirty="0"/>
              <a:t>' </a:t>
            </a:r>
            <a:r>
              <a:rPr lang="en-US" sz="1400" dirty="0" err="1"/>
              <a:t>Aonian</a:t>
            </a:r>
            <a:r>
              <a:rPr lang="en-US" sz="1400" dirty="0"/>
              <a:t> Mount, while it pursues</a:t>
            </a:r>
          </a:p>
          <a:p>
            <a:r>
              <a:rPr lang="en-US" sz="1400" dirty="0"/>
              <a:t>Things </a:t>
            </a:r>
            <a:r>
              <a:rPr lang="en-US" sz="1400" dirty="0" err="1"/>
              <a:t>unattempted</a:t>
            </a:r>
            <a:r>
              <a:rPr lang="en-US" sz="1400" dirty="0"/>
              <a:t> yet in Prose or </a:t>
            </a:r>
            <a:r>
              <a:rPr lang="en-US" sz="1400" dirty="0" err="1"/>
              <a:t>Rhime</a:t>
            </a:r>
            <a:r>
              <a:rPr lang="en-US" sz="1400" dirty="0"/>
              <a:t>.</a:t>
            </a: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1752" y="1981200"/>
            <a:ext cx="3051048" cy="3733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advClick="0">
    <p:zoom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090933-D84B-4B30-8D80-173811E1092A}" type="slidenum">
              <a:rPr lang="en-US"/>
              <a:pPr/>
              <a:t>21</a:t>
            </a:fld>
            <a:endParaRPr lang="en-US"/>
          </a:p>
        </p:txBody>
      </p:sp>
      <p:sp>
        <p:nvSpPr>
          <p:cNvPr id="70658" name="Text Box 2"/>
          <p:cNvSpPr txBox="1">
            <a:spLocks noChangeArrowheads="1"/>
          </p:cNvSpPr>
          <p:nvPr/>
        </p:nvSpPr>
        <p:spPr bwMode="auto">
          <a:xfrm>
            <a:off x="1447800" y="3171825"/>
            <a:ext cx="62484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366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en-US" sz="3600">
              <a:solidFill>
                <a:schemeClr val="bg1"/>
              </a:solidFill>
            </a:endParaRPr>
          </a:p>
        </p:txBody>
      </p:sp>
      <p:sp>
        <p:nvSpPr>
          <p:cNvPr id="70659" name="AutoShape 3">
            <a:hlinkClick r:id="" action="ppaction://noaction" highlightClick="1"/>
            <a:hlinkHover r:id="" action="ppaction://hlinkshowjump?jump=firstslide"/>
          </p:cNvPr>
          <p:cNvSpPr>
            <a:spLocks noChangeArrowheads="1"/>
          </p:cNvSpPr>
          <p:nvPr/>
        </p:nvSpPr>
        <p:spPr bwMode="auto">
          <a:xfrm>
            <a:off x="0" y="6172200"/>
            <a:ext cx="1143000" cy="685800"/>
          </a:xfrm>
          <a:prstGeom prst="actionButtonBlank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366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accent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70660" name="Text Box 4"/>
          <p:cNvSpPr txBox="1">
            <a:spLocks noChangeArrowheads="1"/>
          </p:cNvSpPr>
          <p:nvPr/>
        </p:nvSpPr>
        <p:spPr bwMode="auto">
          <a:xfrm>
            <a:off x="762000" y="1219200"/>
            <a:ext cx="7315200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366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sz="4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A poem with no consistent meter or rhyme patterns</a:t>
            </a:r>
            <a:endParaRPr lang="en-US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zoom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CE398-0BFE-49B0-8077-35577BC78574}" type="slidenum">
              <a:rPr lang="en-US"/>
              <a:pPr/>
              <a:t>22</a:t>
            </a:fld>
            <a:endParaRPr lang="en-US"/>
          </a:p>
        </p:txBody>
      </p:sp>
      <p:sp>
        <p:nvSpPr>
          <p:cNvPr id="71682" name="Text Box 2"/>
          <p:cNvSpPr txBox="1">
            <a:spLocks noChangeArrowheads="1"/>
          </p:cNvSpPr>
          <p:nvPr/>
        </p:nvSpPr>
        <p:spPr bwMode="auto">
          <a:xfrm>
            <a:off x="1447800" y="457200"/>
            <a:ext cx="62484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366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en-US" sz="3600">
              <a:solidFill>
                <a:schemeClr val="bg1"/>
              </a:solidFill>
            </a:endParaRPr>
          </a:p>
        </p:txBody>
      </p:sp>
      <p:sp>
        <p:nvSpPr>
          <p:cNvPr id="71683" name="Rectangle 3"/>
          <p:cNvSpPr>
            <a:spLocks noChangeArrowheads="1"/>
          </p:cNvSpPr>
          <p:nvPr/>
        </p:nvSpPr>
        <p:spPr bwMode="auto">
          <a:xfrm>
            <a:off x="7010400" y="5486400"/>
            <a:ext cx="2133600" cy="1371600"/>
          </a:xfrm>
          <a:prstGeom prst="rect">
            <a:avLst/>
          </a:prstGeom>
          <a:solidFill>
            <a:srgbClr val="3366FF">
              <a:alpha val="50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71684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7924800" y="5791200"/>
            <a:ext cx="1219200" cy="1066800"/>
          </a:xfrm>
          <a:prstGeom prst="actionButtonHome">
            <a:avLst/>
          </a:prstGeom>
          <a:solidFill>
            <a:srgbClr val="3366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71685" name="Rectangle 5"/>
          <p:cNvSpPr>
            <a:spLocks noChangeArrowheads="1"/>
          </p:cNvSpPr>
          <p:nvPr/>
        </p:nvSpPr>
        <p:spPr bwMode="auto">
          <a:xfrm>
            <a:off x="3093946" y="304800"/>
            <a:ext cx="2954527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366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r>
              <a:rPr lang="en-US" sz="4800" b="1" dirty="0" smtClean="0">
                <a:solidFill>
                  <a:srgbClr val="FFCC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Free Verse</a:t>
            </a:r>
            <a:endParaRPr lang="en-US" sz="4800" b="1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1752600" y="1397675"/>
            <a:ext cx="5257800" cy="2031325"/>
          </a:xfrm>
          <a:prstGeom prst="rect">
            <a:avLst/>
          </a:prstGeom>
          <a:gradFill rotWithShape="1"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US" sz="1400" b="1" dirty="0" smtClean="0"/>
              <a:t>The Red Wheelbarrow – William Carlos Williams</a:t>
            </a:r>
            <a:endParaRPr lang="en-US" sz="1400" dirty="0" smtClean="0"/>
          </a:p>
          <a:p>
            <a:r>
              <a:rPr lang="en-US" sz="1400" dirty="0"/>
              <a:t>so much depends</a:t>
            </a:r>
            <a:br>
              <a:rPr lang="en-US" sz="1400" dirty="0"/>
            </a:br>
            <a:r>
              <a:rPr lang="en-US" sz="1400" dirty="0"/>
              <a:t>upon </a:t>
            </a:r>
            <a:endParaRPr lang="en-US" sz="1400" dirty="0" smtClean="0"/>
          </a:p>
          <a:p>
            <a:r>
              <a:rPr lang="en-US" sz="1400" dirty="0" smtClean="0"/>
              <a:t>a </a:t>
            </a:r>
            <a:r>
              <a:rPr lang="en-US" sz="1400" dirty="0"/>
              <a:t>red wheel</a:t>
            </a:r>
            <a:br>
              <a:rPr lang="en-US" sz="1400" dirty="0"/>
            </a:br>
            <a:r>
              <a:rPr lang="en-US" sz="1400" dirty="0"/>
              <a:t>barrow </a:t>
            </a:r>
            <a:endParaRPr lang="en-US" sz="1400" dirty="0" smtClean="0"/>
          </a:p>
          <a:p>
            <a:r>
              <a:rPr lang="en-US" sz="1400" dirty="0" smtClean="0"/>
              <a:t>glazed </a:t>
            </a:r>
            <a:r>
              <a:rPr lang="en-US" sz="1400" dirty="0"/>
              <a:t>with rain</a:t>
            </a:r>
            <a:br>
              <a:rPr lang="en-US" sz="1400" dirty="0"/>
            </a:br>
            <a:r>
              <a:rPr lang="en-US" sz="1400" dirty="0"/>
              <a:t>water </a:t>
            </a:r>
            <a:endParaRPr lang="en-US" sz="1400" dirty="0" smtClean="0"/>
          </a:p>
          <a:p>
            <a:r>
              <a:rPr lang="en-US" sz="1400" dirty="0" smtClean="0"/>
              <a:t>beside </a:t>
            </a:r>
            <a:r>
              <a:rPr lang="en-US" sz="1400" dirty="0"/>
              <a:t>the white</a:t>
            </a:r>
            <a:br>
              <a:rPr lang="en-US" sz="1400" dirty="0"/>
            </a:br>
            <a:r>
              <a:rPr lang="en-US" sz="1400" dirty="0"/>
              <a:t>chickens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4600" y="3695700"/>
            <a:ext cx="3810000" cy="2857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advClick="0">
    <p:zoom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726BE3-55D1-422F-8C67-5F478B98F9A7}" type="slidenum">
              <a:rPr lang="en-US"/>
              <a:pPr/>
              <a:t>23</a:t>
            </a:fld>
            <a:endParaRPr lang="en-US"/>
          </a:p>
        </p:txBody>
      </p:sp>
      <p:sp>
        <p:nvSpPr>
          <p:cNvPr id="72706" name="Text Box 2"/>
          <p:cNvSpPr txBox="1">
            <a:spLocks noChangeArrowheads="1"/>
          </p:cNvSpPr>
          <p:nvPr/>
        </p:nvSpPr>
        <p:spPr bwMode="auto">
          <a:xfrm>
            <a:off x="1447800" y="3170238"/>
            <a:ext cx="62484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366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en-US" sz="3600">
              <a:solidFill>
                <a:schemeClr val="bg1"/>
              </a:solidFill>
            </a:endParaRPr>
          </a:p>
        </p:txBody>
      </p:sp>
      <p:sp>
        <p:nvSpPr>
          <p:cNvPr id="72707" name="Text Box 3"/>
          <p:cNvSpPr txBox="1">
            <a:spLocks noChangeArrowheads="1"/>
          </p:cNvSpPr>
          <p:nvPr/>
        </p:nvSpPr>
        <p:spPr bwMode="auto">
          <a:xfrm>
            <a:off x="762000" y="1219200"/>
            <a:ext cx="7315200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366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sz="4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A word that imitates the sound it describes</a:t>
            </a:r>
            <a:endParaRPr lang="en-US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DCE204-6830-484B-AF36-6B7384851D07}" type="slidenum">
              <a:rPr lang="en-US"/>
              <a:pPr/>
              <a:t>24</a:t>
            </a:fld>
            <a:endParaRPr lang="en-US"/>
          </a:p>
        </p:txBody>
      </p:sp>
      <p:sp>
        <p:nvSpPr>
          <p:cNvPr id="73730" name="Text Box 2"/>
          <p:cNvSpPr txBox="1">
            <a:spLocks noChangeArrowheads="1"/>
          </p:cNvSpPr>
          <p:nvPr/>
        </p:nvSpPr>
        <p:spPr bwMode="auto">
          <a:xfrm>
            <a:off x="1447800" y="381000"/>
            <a:ext cx="62484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366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en-US" sz="3600">
              <a:solidFill>
                <a:schemeClr val="bg1"/>
              </a:solidFill>
            </a:endParaRPr>
          </a:p>
        </p:txBody>
      </p:sp>
      <p:sp>
        <p:nvSpPr>
          <p:cNvPr id="73731" name="Rectangle 3"/>
          <p:cNvSpPr>
            <a:spLocks noChangeArrowheads="1"/>
          </p:cNvSpPr>
          <p:nvPr/>
        </p:nvSpPr>
        <p:spPr bwMode="auto">
          <a:xfrm>
            <a:off x="7010400" y="5486400"/>
            <a:ext cx="2133600" cy="1371600"/>
          </a:xfrm>
          <a:prstGeom prst="rect">
            <a:avLst/>
          </a:prstGeom>
          <a:solidFill>
            <a:srgbClr val="3366FF">
              <a:alpha val="50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73732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7924800" y="5791200"/>
            <a:ext cx="1219200" cy="1066800"/>
          </a:xfrm>
          <a:prstGeom prst="actionButtonHome">
            <a:avLst/>
          </a:prstGeom>
          <a:solidFill>
            <a:srgbClr val="3366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73733" name="Rectangle 5"/>
          <p:cNvSpPr>
            <a:spLocks noChangeArrowheads="1"/>
          </p:cNvSpPr>
          <p:nvPr/>
        </p:nvSpPr>
        <p:spPr bwMode="auto">
          <a:xfrm>
            <a:off x="2545655" y="228600"/>
            <a:ext cx="4051110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366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r>
              <a:rPr lang="en-US" sz="4800" b="1" dirty="0" smtClean="0">
                <a:solidFill>
                  <a:srgbClr val="FFCC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Onomatopoeia</a:t>
            </a:r>
            <a:endParaRPr lang="en-US" sz="4800" b="1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09850" y="1295400"/>
            <a:ext cx="3924300" cy="5133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advClick="0">
    <p:zoom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70F4D6-01B4-49E2-A3BD-F40E47F21DB1}" type="slidenum">
              <a:rPr lang="en-US"/>
              <a:pPr/>
              <a:t>25</a:t>
            </a:fld>
            <a:endParaRPr lang="en-US"/>
          </a:p>
        </p:txBody>
      </p:sp>
      <p:sp>
        <p:nvSpPr>
          <p:cNvPr id="74754" name="Text Box 2"/>
          <p:cNvSpPr txBox="1">
            <a:spLocks noChangeArrowheads="1"/>
          </p:cNvSpPr>
          <p:nvPr/>
        </p:nvSpPr>
        <p:spPr bwMode="auto">
          <a:xfrm>
            <a:off x="1447800" y="3171825"/>
            <a:ext cx="62484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366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en-US" sz="3600">
              <a:solidFill>
                <a:schemeClr val="bg1"/>
              </a:solidFill>
            </a:endParaRPr>
          </a:p>
        </p:txBody>
      </p:sp>
      <p:sp>
        <p:nvSpPr>
          <p:cNvPr id="74755" name="AutoShape 3">
            <a:hlinkClick r:id="" action="ppaction://noaction" highlightClick="1"/>
            <a:hlinkHover r:id="" action="ppaction://hlinkshowjump?jump=firstslide"/>
          </p:cNvPr>
          <p:cNvSpPr>
            <a:spLocks noChangeArrowheads="1"/>
          </p:cNvSpPr>
          <p:nvPr/>
        </p:nvSpPr>
        <p:spPr bwMode="auto">
          <a:xfrm>
            <a:off x="0" y="6172200"/>
            <a:ext cx="1143000" cy="685800"/>
          </a:xfrm>
          <a:prstGeom prst="actionButtonBlank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366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accent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74756" name="Text Box 4"/>
          <p:cNvSpPr txBox="1">
            <a:spLocks noChangeArrowheads="1"/>
          </p:cNvSpPr>
          <p:nvPr/>
        </p:nvSpPr>
        <p:spPr bwMode="auto">
          <a:xfrm>
            <a:off x="762000" y="1219200"/>
            <a:ext cx="7315200" cy="23083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366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sz="4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The repetition of vowel sounds to create internal rhyming</a:t>
            </a:r>
            <a:endParaRPr lang="en-US" sz="4800" b="1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</p:spTree>
  </p:cSld>
  <p:clrMapOvr>
    <a:masterClrMapping/>
  </p:clrMapOvr>
  <p:transition>
    <p:zoom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B5E0EE-29CF-44FE-8C7B-45F693BFF213}" type="slidenum">
              <a:rPr lang="en-US"/>
              <a:pPr/>
              <a:t>26</a:t>
            </a:fld>
            <a:endParaRPr lang="en-US"/>
          </a:p>
        </p:txBody>
      </p:sp>
      <p:sp>
        <p:nvSpPr>
          <p:cNvPr id="75778" name="Text Box 2"/>
          <p:cNvSpPr txBox="1">
            <a:spLocks noChangeArrowheads="1"/>
          </p:cNvSpPr>
          <p:nvPr/>
        </p:nvSpPr>
        <p:spPr bwMode="auto">
          <a:xfrm>
            <a:off x="1447800" y="457200"/>
            <a:ext cx="62484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366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en-US" sz="3600">
              <a:solidFill>
                <a:schemeClr val="bg1"/>
              </a:solidFill>
            </a:endParaRPr>
          </a:p>
        </p:txBody>
      </p:sp>
      <p:sp>
        <p:nvSpPr>
          <p:cNvPr id="75779" name="Rectangle 3"/>
          <p:cNvSpPr>
            <a:spLocks noChangeArrowheads="1"/>
          </p:cNvSpPr>
          <p:nvPr/>
        </p:nvSpPr>
        <p:spPr bwMode="auto">
          <a:xfrm>
            <a:off x="7010400" y="5486400"/>
            <a:ext cx="2133600" cy="1371600"/>
          </a:xfrm>
          <a:prstGeom prst="rect">
            <a:avLst/>
          </a:prstGeom>
          <a:solidFill>
            <a:srgbClr val="3366FF">
              <a:alpha val="50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75780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7924800" y="5791200"/>
            <a:ext cx="1219200" cy="1066800"/>
          </a:xfrm>
          <a:prstGeom prst="actionButtonHome">
            <a:avLst/>
          </a:prstGeom>
          <a:solidFill>
            <a:srgbClr val="3366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75781" name="Rectangle 5"/>
          <p:cNvSpPr>
            <a:spLocks noChangeArrowheads="1"/>
          </p:cNvSpPr>
          <p:nvPr/>
        </p:nvSpPr>
        <p:spPr bwMode="auto">
          <a:xfrm>
            <a:off x="3094682" y="304800"/>
            <a:ext cx="2953053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366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r>
              <a:rPr lang="en-US" sz="4800" b="1" dirty="0" smtClean="0">
                <a:solidFill>
                  <a:srgbClr val="FFCC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Assonance</a:t>
            </a:r>
            <a:endParaRPr lang="en-US" sz="4800" b="1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3600" y="1527628"/>
            <a:ext cx="4930739" cy="49307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advClick="0">
    <p:zoom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3B9E34-1EC8-45CE-90EE-3967DB2076CC}" type="slidenum">
              <a:rPr lang="en-US"/>
              <a:pPr/>
              <a:t>27</a:t>
            </a:fld>
            <a:endParaRPr lang="en-US"/>
          </a:p>
        </p:txBody>
      </p:sp>
      <p:sp>
        <p:nvSpPr>
          <p:cNvPr id="76802" name="Text Box 2"/>
          <p:cNvSpPr txBox="1">
            <a:spLocks noChangeArrowheads="1"/>
          </p:cNvSpPr>
          <p:nvPr/>
        </p:nvSpPr>
        <p:spPr bwMode="auto">
          <a:xfrm>
            <a:off x="1447800" y="3171825"/>
            <a:ext cx="62484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366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en-US" sz="3600">
              <a:solidFill>
                <a:schemeClr val="bg1"/>
              </a:solidFill>
            </a:endParaRPr>
          </a:p>
        </p:txBody>
      </p:sp>
      <p:sp>
        <p:nvSpPr>
          <p:cNvPr id="76803" name="Text Box 3"/>
          <p:cNvSpPr txBox="1">
            <a:spLocks noChangeArrowheads="1"/>
          </p:cNvSpPr>
          <p:nvPr/>
        </p:nvSpPr>
        <p:spPr bwMode="auto">
          <a:xfrm>
            <a:off x="762000" y="1219200"/>
            <a:ext cx="7315200" cy="3046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366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sz="4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The repetition of a consonant sound in the middle or at the end of words</a:t>
            </a:r>
            <a:endParaRPr lang="en-US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zoom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9B18D1-F779-4DF3-BE7F-3F383F90F077}" type="slidenum">
              <a:rPr lang="en-US"/>
              <a:pPr/>
              <a:t>28</a:t>
            </a:fld>
            <a:endParaRPr lang="en-US"/>
          </a:p>
        </p:txBody>
      </p:sp>
      <p:sp>
        <p:nvSpPr>
          <p:cNvPr id="77826" name="Text Box 2"/>
          <p:cNvSpPr txBox="1">
            <a:spLocks noChangeArrowheads="1"/>
          </p:cNvSpPr>
          <p:nvPr/>
        </p:nvSpPr>
        <p:spPr bwMode="auto">
          <a:xfrm>
            <a:off x="1447800" y="685800"/>
            <a:ext cx="62484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366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en-US" sz="3600">
              <a:solidFill>
                <a:schemeClr val="bg1"/>
              </a:solidFill>
            </a:endParaRPr>
          </a:p>
        </p:txBody>
      </p:sp>
      <p:sp>
        <p:nvSpPr>
          <p:cNvPr id="77827" name="Rectangle 3"/>
          <p:cNvSpPr>
            <a:spLocks noChangeArrowheads="1"/>
          </p:cNvSpPr>
          <p:nvPr/>
        </p:nvSpPr>
        <p:spPr bwMode="auto">
          <a:xfrm>
            <a:off x="7010400" y="5486400"/>
            <a:ext cx="2133600" cy="1371600"/>
          </a:xfrm>
          <a:prstGeom prst="rect">
            <a:avLst/>
          </a:prstGeom>
          <a:solidFill>
            <a:srgbClr val="3366FF">
              <a:alpha val="50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77828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7924800" y="5791200"/>
            <a:ext cx="1219200" cy="1066800"/>
          </a:xfrm>
          <a:prstGeom prst="actionButtonHome">
            <a:avLst/>
          </a:prstGeom>
          <a:solidFill>
            <a:srgbClr val="3366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77829" name="Rectangle 5"/>
          <p:cNvSpPr>
            <a:spLocks noChangeArrowheads="1"/>
          </p:cNvSpPr>
          <p:nvPr/>
        </p:nvSpPr>
        <p:spPr bwMode="auto">
          <a:xfrm>
            <a:off x="2888697" y="533400"/>
            <a:ext cx="3365024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366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r>
              <a:rPr lang="en-US" sz="4800" b="1" dirty="0" smtClean="0">
                <a:solidFill>
                  <a:srgbClr val="FFCC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Consonance</a:t>
            </a:r>
            <a:endParaRPr lang="en-US" sz="4800" b="1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8800" y="1600200"/>
            <a:ext cx="5805714" cy="381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advClick="0">
    <p:zoom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545AC1-E41A-4CC0-A0D8-AC28C27DB8A5}" type="slidenum">
              <a:rPr lang="en-US"/>
              <a:pPr/>
              <a:t>29</a:t>
            </a:fld>
            <a:endParaRPr lang="en-US"/>
          </a:p>
        </p:txBody>
      </p:sp>
      <p:sp>
        <p:nvSpPr>
          <p:cNvPr id="78850" name="Text Box 2"/>
          <p:cNvSpPr txBox="1">
            <a:spLocks noChangeArrowheads="1"/>
          </p:cNvSpPr>
          <p:nvPr/>
        </p:nvSpPr>
        <p:spPr bwMode="auto">
          <a:xfrm>
            <a:off x="1447800" y="3170238"/>
            <a:ext cx="62484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366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en-US" sz="3600">
              <a:solidFill>
                <a:schemeClr val="bg1"/>
              </a:solidFill>
            </a:endParaRPr>
          </a:p>
        </p:txBody>
      </p:sp>
      <p:sp>
        <p:nvSpPr>
          <p:cNvPr id="78851" name="AutoShape 3">
            <a:hlinkClick r:id="" action="ppaction://noaction" highlightClick="1"/>
            <a:hlinkHover r:id="" action="ppaction://hlinkshowjump?jump=firstslide"/>
          </p:cNvPr>
          <p:cNvSpPr>
            <a:spLocks noChangeArrowheads="1"/>
          </p:cNvSpPr>
          <p:nvPr/>
        </p:nvSpPr>
        <p:spPr bwMode="auto">
          <a:xfrm>
            <a:off x="0" y="6172200"/>
            <a:ext cx="1143000" cy="685800"/>
          </a:xfrm>
          <a:prstGeom prst="actionButtonBlank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366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accent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78852" name="Text Box 4"/>
          <p:cNvSpPr txBox="1">
            <a:spLocks noChangeArrowheads="1"/>
          </p:cNvSpPr>
          <p:nvPr/>
        </p:nvSpPr>
        <p:spPr bwMode="auto">
          <a:xfrm>
            <a:off x="762000" y="1219200"/>
            <a:ext cx="7315200" cy="37856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366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sz="4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The deliberate use of inharmonious syllables/words/phrases in order to create a harsh effect</a:t>
            </a:r>
            <a:endParaRPr lang="en-US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zoom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8B00BA-190B-4646-A505-6D72AA59AB01}" type="slidenum">
              <a:rPr lang="en-US"/>
              <a:pPr/>
              <a:t>3</a:t>
            </a:fld>
            <a:endParaRPr lang="en-US"/>
          </a:p>
        </p:txBody>
      </p:sp>
      <p:sp>
        <p:nvSpPr>
          <p:cNvPr id="3074" name="Text Box 2"/>
          <p:cNvSpPr txBox="1">
            <a:spLocks noChangeArrowheads="1"/>
          </p:cNvSpPr>
          <p:nvPr/>
        </p:nvSpPr>
        <p:spPr bwMode="auto">
          <a:xfrm>
            <a:off x="1447800" y="3170238"/>
            <a:ext cx="62484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366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en-US" sz="3600">
              <a:solidFill>
                <a:schemeClr val="bg1"/>
              </a:solidFill>
            </a:endParaRPr>
          </a:p>
        </p:txBody>
      </p:sp>
      <p:sp>
        <p:nvSpPr>
          <p:cNvPr id="3075" name="Text Box 3"/>
          <p:cNvSpPr txBox="1">
            <a:spLocks noChangeArrowheads="1"/>
          </p:cNvSpPr>
          <p:nvPr/>
        </p:nvSpPr>
        <p:spPr bwMode="auto">
          <a:xfrm>
            <a:off x="4937125" y="2863850"/>
            <a:ext cx="1841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366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>
              <a:spcBef>
                <a:spcPct val="50000"/>
              </a:spcBef>
            </a:pPr>
            <a:endParaRPr lang="en-US"/>
          </a:p>
        </p:txBody>
      </p:sp>
      <p:sp>
        <p:nvSpPr>
          <p:cNvPr id="3076" name="Text Box 4"/>
          <p:cNvSpPr txBox="1">
            <a:spLocks noChangeArrowheads="1"/>
          </p:cNvSpPr>
          <p:nvPr/>
        </p:nvSpPr>
        <p:spPr bwMode="auto">
          <a:xfrm>
            <a:off x="762000" y="1219200"/>
            <a:ext cx="7315200" cy="3046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366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sz="4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This type of poem has fourteen lines, a strict rhyme scheme, and a specific structure</a:t>
            </a:r>
            <a:endParaRPr lang="en-US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FBFAB8-EAC1-433D-8FF8-B71C3C10F6B2}" type="slidenum">
              <a:rPr lang="en-US"/>
              <a:pPr/>
              <a:t>30</a:t>
            </a:fld>
            <a:endParaRPr lang="en-US"/>
          </a:p>
        </p:txBody>
      </p:sp>
      <p:sp>
        <p:nvSpPr>
          <p:cNvPr id="79874" name="Text Box 2"/>
          <p:cNvSpPr txBox="1">
            <a:spLocks noChangeArrowheads="1"/>
          </p:cNvSpPr>
          <p:nvPr/>
        </p:nvSpPr>
        <p:spPr bwMode="auto">
          <a:xfrm>
            <a:off x="1447800" y="381000"/>
            <a:ext cx="62484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366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en-US" sz="3600">
              <a:solidFill>
                <a:schemeClr val="bg1"/>
              </a:solidFill>
            </a:endParaRPr>
          </a:p>
        </p:txBody>
      </p:sp>
      <p:sp>
        <p:nvSpPr>
          <p:cNvPr id="79875" name="Rectangle 3"/>
          <p:cNvSpPr>
            <a:spLocks noChangeArrowheads="1"/>
          </p:cNvSpPr>
          <p:nvPr/>
        </p:nvSpPr>
        <p:spPr bwMode="auto">
          <a:xfrm>
            <a:off x="7010400" y="5486400"/>
            <a:ext cx="2133600" cy="1371600"/>
          </a:xfrm>
          <a:prstGeom prst="rect">
            <a:avLst/>
          </a:prstGeom>
          <a:solidFill>
            <a:srgbClr val="3366FF">
              <a:alpha val="50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79876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7924800" y="5791200"/>
            <a:ext cx="1219200" cy="1066800"/>
          </a:xfrm>
          <a:prstGeom prst="actionButtonHome">
            <a:avLst/>
          </a:prstGeom>
          <a:solidFill>
            <a:srgbClr val="3366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79877" name="Rectangle 5"/>
          <p:cNvSpPr>
            <a:spLocks noChangeArrowheads="1"/>
          </p:cNvSpPr>
          <p:nvPr/>
        </p:nvSpPr>
        <p:spPr bwMode="auto">
          <a:xfrm>
            <a:off x="3008922" y="228600"/>
            <a:ext cx="3124573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366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r>
              <a:rPr lang="en-US" sz="4800" b="1" dirty="0" smtClean="0">
                <a:solidFill>
                  <a:srgbClr val="FFCC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Dissonance</a:t>
            </a:r>
            <a:endParaRPr lang="en-US" sz="4800" b="1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1600200" y="1219200"/>
            <a:ext cx="6172200" cy="2031325"/>
          </a:xfrm>
          <a:prstGeom prst="rect">
            <a:avLst/>
          </a:prstGeom>
          <a:gradFill rotWithShape="1"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US" sz="1400" b="1" dirty="0" smtClean="0"/>
              <a:t>To a Locomotive in Winter – Walt Whitman</a:t>
            </a:r>
          </a:p>
          <a:p>
            <a:r>
              <a:rPr lang="en-US" sz="1400" dirty="0"/>
              <a:t>Fierce-throated beauty!</a:t>
            </a:r>
            <a:br>
              <a:rPr lang="en-US" sz="1400" dirty="0"/>
            </a:br>
            <a:r>
              <a:rPr lang="en-US" sz="1400" dirty="0"/>
              <a:t>Roll through my chant with all thy lawless music, thy swinging </a:t>
            </a:r>
            <a:r>
              <a:rPr lang="en-US" sz="1400" dirty="0" smtClean="0"/>
              <a:t>lamps at </a:t>
            </a:r>
            <a:r>
              <a:rPr lang="en-US" sz="1400" dirty="0"/>
              <a:t>night,</a:t>
            </a:r>
            <a:br>
              <a:rPr lang="en-US" sz="1400" dirty="0"/>
            </a:br>
            <a:r>
              <a:rPr lang="en-US" sz="1400" dirty="0"/>
              <a:t>Thy madly-whistled laughter, echoing, rumbling like an </a:t>
            </a:r>
            <a:r>
              <a:rPr lang="en-US" sz="1400" dirty="0" smtClean="0"/>
              <a:t>earthquake, rousing </a:t>
            </a:r>
            <a:r>
              <a:rPr lang="en-US" sz="1400" dirty="0"/>
              <a:t>all,</a:t>
            </a:r>
            <a:br>
              <a:rPr lang="en-US" sz="1400" dirty="0"/>
            </a:br>
            <a:r>
              <a:rPr lang="en-US" sz="1400" dirty="0"/>
              <a:t>Law of thyself complete, </a:t>
            </a:r>
            <a:r>
              <a:rPr lang="en-US" sz="1400" dirty="0" err="1"/>
              <a:t>thine</a:t>
            </a:r>
            <a:r>
              <a:rPr lang="en-US" sz="1400" dirty="0"/>
              <a:t> own track firmly holding,</a:t>
            </a:r>
            <a:br>
              <a:rPr lang="en-US" sz="1400" dirty="0"/>
            </a:br>
            <a:r>
              <a:rPr lang="en-US" sz="1400" dirty="0"/>
              <a:t>(No sweetness debonair of tearful harp or glib piano </a:t>
            </a:r>
            <a:r>
              <a:rPr lang="en-US" sz="1400" dirty="0" err="1"/>
              <a:t>thine</a:t>
            </a:r>
            <a:r>
              <a:rPr lang="en-US" sz="1400" dirty="0"/>
              <a:t>,)</a:t>
            </a:r>
            <a:br>
              <a:rPr lang="en-US" sz="1400" dirty="0"/>
            </a:br>
            <a:r>
              <a:rPr lang="en-US" sz="1400" dirty="0"/>
              <a:t>Thy trills of shrieks by rocks and hills </a:t>
            </a:r>
            <a:r>
              <a:rPr lang="en-US" sz="1400" dirty="0" err="1"/>
              <a:t>return'd</a:t>
            </a:r>
            <a:r>
              <a:rPr lang="en-US" sz="1400" dirty="0"/>
              <a:t>,</a:t>
            </a:r>
            <a:br>
              <a:rPr lang="en-US" sz="1400" dirty="0"/>
            </a:br>
            <a:r>
              <a:rPr lang="en-US" sz="1400" dirty="0" err="1"/>
              <a:t>Launch'd</a:t>
            </a:r>
            <a:r>
              <a:rPr lang="en-US" sz="1400" dirty="0"/>
              <a:t> o'er the prairies wide, across the lakes,</a:t>
            </a:r>
            <a:br>
              <a:rPr lang="en-US" sz="1400" dirty="0"/>
            </a:br>
            <a:r>
              <a:rPr lang="en-US" sz="1400" dirty="0"/>
              <a:t>To the free skies </a:t>
            </a:r>
            <a:r>
              <a:rPr lang="en-US" sz="1400" dirty="0" err="1"/>
              <a:t>unpent</a:t>
            </a:r>
            <a:r>
              <a:rPr lang="en-US" sz="1400" dirty="0"/>
              <a:t> and glad and strong</a:t>
            </a:r>
            <a:r>
              <a:rPr lang="en-US" sz="1400" dirty="0" smtClean="0"/>
              <a:t>.</a:t>
            </a:r>
            <a:endParaRPr lang="en-US" sz="1400" dirty="0"/>
          </a:p>
        </p:txBody>
      </p:sp>
      <p:pic>
        <p:nvPicPr>
          <p:cNvPr id="8193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63747" y="3429000"/>
            <a:ext cx="4868424" cy="3186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advClick="0">
    <p:zoom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5536D0-4DC6-4767-8142-2DB8295B7949}" type="slidenum">
              <a:rPr lang="en-US"/>
              <a:pPr/>
              <a:t>31</a:t>
            </a:fld>
            <a:endParaRPr lang="en-US"/>
          </a:p>
        </p:txBody>
      </p:sp>
      <p:sp>
        <p:nvSpPr>
          <p:cNvPr id="80898" name="Text Box 2"/>
          <p:cNvSpPr txBox="1">
            <a:spLocks noChangeArrowheads="1"/>
          </p:cNvSpPr>
          <p:nvPr/>
        </p:nvSpPr>
        <p:spPr bwMode="auto">
          <a:xfrm>
            <a:off x="1447800" y="3170238"/>
            <a:ext cx="62484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366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en-US" sz="3600">
              <a:solidFill>
                <a:schemeClr val="bg1"/>
              </a:solidFill>
            </a:endParaRPr>
          </a:p>
        </p:txBody>
      </p:sp>
      <p:sp>
        <p:nvSpPr>
          <p:cNvPr id="80899" name="Text Box 3"/>
          <p:cNvSpPr txBox="1">
            <a:spLocks noChangeArrowheads="1"/>
          </p:cNvSpPr>
          <p:nvPr/>
        </p:nvSpPr>
        <p:spPr bwMode="auto">
          <a:xfrm>
            <a:off x="762000" y="1219200"/>
            <a:ext cx="7315200" cy="3046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366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sz="4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Combining sharp, harsh, and unmelodious sounds to create an unpleasant spoken sound</a:t>
            </a:r>
            <a:endParaRPr lang="en-US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zoom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8966F7-83D4-4790-AAEC-BA986EE8014F}" type="slidenum">
              <a:rPr lang="en-US"/>
              <a:pPr/>
              <a:t>32</a:t>
            </a:fld>
            <a:endParaRPr lang="en-US"/>
          </a:p>
        </p:txBody>
      </p:sp>
      <p:sp>
        <p:nvSpPr>
          <p:cNvPr id="81922" name="Text Box 2"/>
          <p:cNvSpPr txBox="1">
            <a:spLocks noChangeArrowheads="1"/>
          </p:cNvSpPr>
          <p:nvPr/>
        </p:nvSpPr>
        <p:spPr bwMode="auto">
          <a:xfrm>
            <a:off x="1447800" y="457200"/>
            <a:ext cx="62484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366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en-US" sz="3600">
              <a:solidFill>
                <a:schemeClr val="bg1"/>
              </a:solidFill>
            </a:endParaRPr>
          </a:p>
        </p:txBody>
      </p:sp>
      <p:sp>
        <p:nvSpPr>
          <p:cNvPr id="81923" name="Rectangle 3"/>
          <p:cNvSpPr>
            <a:spLocks noChangeArrowheads="1"/>
          </p:cNvSpPr>
          <p:nvPr/>
        </p:nvSpPr>
        <p:spPr bwMode="auto">
          <a:xfrm>
            <a:off x="7010400" y="5486400"/>
            <a:ext cx="2133600" cy="1371600"/>
          </a:xfrm>
          <a:prstGeom prst="rect">
            <a:avLst/>
          </a:prstGeom>
          <a:solidFill>
            <a:srgbClr val="3366FF">
              <a:alpha val="50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81924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7924800" y="5791200"/>
            <a:ext cx="1219200" cy="1066800"/>
          </a:xfrm>
          <a:prstGeom prst="actionButtonHome">
            <a:avLst/>
          </a:prstGeom>
          <a:solidFill>
            <a:srgbClr val="3366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81925" name="Rectangle 5"/>
          <p:cNvSpPr>
            <a:spLocks noChangeArrowheads="1"/>
          </p:cNvSpPr>
          <p:nvPr/>
        </p:nvSpPr>
        <p:spPr bwMode="auto">
          <a:xfrm>
            <a:off x="2819400" y="304800"/>
            <a:ext cx="3161443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366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r>
              <a:rPr lang="en-US" sz="4800" b="1" dirty="0" smtClean="0">
                <a:solidFill>
                  <a:srgbClr val="FFCC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Cacophony</a:t>
            </a:r>
            <a:endParaRPr lang="en-US" sz="4800" b="1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4495800" y="1791831"/>
            <a:ext cx="3962400" cy="2246769"/>
          </a:xfrm>
          <a:prstGeom prst="rect">
            <a:avLst/>
          </a:prstGeom>
          <a:gradFill rotWithShape="1"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US" sz="1400" b="1" dirty="0" smtClean="0"/>
              <a:t>Jabberwocky – Lewis Carroll</a:t>
            </a:r>
          </a:p>
          <a:p>
            <a:r>
              <a:rPr lang="en-US" sz="1400" dirty="0" err="1"/>
              <a:t>'Twas</a:t>
            </a:r>
            <a:r>
              <a:rPr lang="en-US" sz="1400" dirty="0"/>
              <a:t> </a:t>
            </a:r>
            <a:r>
              <a:rPr lang="en-US" sz="1400" dirty="0" err="1"/>
              <a:t>brillig</a:t>
            </a:r>
            <a:r>
              <a:rPr lang="en-US" sz="1400" dirty="0"/>
              <a:t>, and the </a:t>
            </a:r>
            <a:r>
              <a:rPr lang="en-US" sz="1400" dirty="0" err="1"/>
              <a:t>slithy</a:t>
            </a:r>
            <a:r>
              <a:rPr lang="en-US" sz="1400" dirty="0"/>
              <a:t> </a:t>
            </a:r>
            <a:r>
              <a:rPr lang="en-US" sz="1400" dirty="0" err="1"/>
              <a:t>toves</a:t>
            </a:r>
            <a:r>
              <a:rPr lang="en-US" sz="1400" dirty="0"/>
              <a:t> </a:t>
            </a:r>
            <a:br>
              <a:rPr lang="en-US" sz="1400" dirty="0"/>
            </a:br>
            <a:r>
              <a:rPr lang="en-US" sz="1400" dirty="0"/>
              <a:t>Did gyre and </a:t>
            </a:r>
            <a:r>
              <a:rPr lang="en-US" sz="1400" dirty="0" err="1"/>
              <a:t>gimble</a:t>
            </a:r>
            <a:r>
              <a:rPr lang="en-US" sz="1400" dirty="0"/>
              <a:t> in the </a:t>
            </a:r>
            <a:r>
              <a:rPr lang="en-US" sz="1400" dirty="0" err="1"/>
              <a:t>wabe</a:t>
            </a:r>
            <a:r>
              <a:rPr lang="en-US" sz="1400" dirty="0"/>
              <a:t>; </a:t>
            </a:r>
            <a:br>
              <a:rPr lang="en-US" sz="1400" dirty="0"/>
            </a:br>
            <a:r>
              <a:rPr lang="en-US" sz="1400" dirty="0"/>
              <a:t>All </a:t>
            </a:r>
            <a:r>
              <a:rPr lang="en-US" sz="1400" dirty="0" err="1"/>
              <a:t>mimsy</a:t>
            </a:r>
            <a:r>
              <a:rPr lang="en-US" sz="1400" dirty="0"/>
              <a:t> were the </a:t>
            </a:r>
            <a:r>
              <a:rPr lang="en-US" sz="1400" dirty="0" err="1"/>
              <a:t>borogoves</a:t>
            </a:r>
            <a:r>
              <a:rPr lang="en-US" sz="1400" dirty="0"/>
              <a:t>, </a:t>
            </a:r>
            <a:br>
              <a:rPr lang="en-US" sz="1400" dirty="0"/>
            </a:br>
            <a:r>
              <a:rPr lang="en-US" sz="1400" dirty="0"/>
              <a:t>And the </a:t>
            </a:r>
            <a:r>
              <a:rPr lang="en-US" sz="1400" dirty="0" err="1"/>
              <a:t>mome</a:t>
            </a:r>
            <a:r>
              <a:rPr lang="en-US" sz="1400" dirty="0"/>
              <a:t> </a:t>
            </a:r>
            <a:r>
              <a:rPr lang="en-US" sz="1400" dirty="0" err="1"/>
              <a:t>raths</a:t>
            </a:r>
            <a:r>
              <a:rPr lang="en-US" sz="1400" dirty="0"/>
              <a:t> </a:t>
            </a:r>
            <a:r>
              <a:rPr lang="en-US" sz="1400" dirty="0" err="1"/>
              <a:t>outgrabe</a:t>
            </a:r>
            <a:r>
              <a:rPr lang="en-US" sz="1400" dirty="0"/>
              <a:t>. </a:t>
            </a:r>
            <a:br>
              <a:rPr lang="en-US" sz="1400" dirty="0"/>
            </a:br>
            <a:r>
              <a:rPr lang="en-US" sz="1400" dirty="0"/>
              <a:t/>
            </a:r>
            <a:br>
              <a:rPr lang="en-US" sz="1400" dirty="0"/>
            </a:br>
            <a:r>
              <a:rPr lang="en-US" sz="1400" dirty="0"/>
              <a:t>"Beware the </a:t>
            </a:r>
            <a:r>
              <a:rPr lang="en-US" sz="1400" dirty="0" err="1"/>
              <a:t>Jabberwock</a:t>
            </a:r>
            <a:r>
              <a:rPr lang="en-US" sz="1400" dirty="0"/>
              <a:t>, my son! </a:t>
            </a:r>
            <a:br>
              <a:rPr lang="en-US" sz="1400" dirty="0"/>
            </a:br>
            <a:r>
              <a:rPr lang="en-US" sz="1400" dirty="0"/>
              <a:t>The jaws that bite, the claws that catch! </a:t>
            </a:r>
            <a:br>
              <a:rPr lang="en-US" sz="1400" dirty="0"/>
            </a:br>
            <a:r>
              <a:rPr lang="en-US" sz="1400" dirty="0"/>
              <a:t>Beware the </a:t>
            </a:r>
            <a:r>
              <a:rPr lang="en-US" sz="1400" dirty="0" err="1"/>
              <a:t>Jubjub</a:t>
            </a:r>
            <a:r>
              <a:rPr lang="en-US" sz="1400" dirty="0"/>
              <a:t> bird, and shun </a:t>
            </a:r>
            <a:br>
              <a:rPr lang="en-US" sz="1400" dirty="0"/>
            </a:br>
            <a:r>
              <a:rPr lang="en-US" sz="1400" dirty="0"/>
              <a:t>The </a:t>
            </a:r>
            <a:r>
              <a:rPr lang="en-US" sz="1400" dirty="0" err="1"/>
              <a:t>frumious</a:t>
            </a:r>
            <a:r>
              <a:rPr lang="en-US" sz="1400" dirty="0"/>
              <a:t> </a:t>
            </a:r>
            <a:r>
              <a:rPr lang="en-US" sz="1400" dirty="0" err="1"/>
              <a:t>Bandersnatch</a:t>
            </a:r>
            <a:r>
              <a:rPr lang="en-US" sz="1400" dirty="0" smtClean="0"/>
              <a:t>!“…</a:t>
            </a:r>
            <a:endParaRPr lang="en-US" sz="1400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4121" y="1791831"/>
            <a:ext cx="3070679" cy="46060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advClick="0">
    <p:zoom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8EB48-BD28-4000-9092-72619B527656}" type="slidenum">
              <a:rPr lang="en-US"/>
              <a:pPr/>
              <a:t>33</a:t>
            </a:fld>
            <a:endParaRPr lang="en-US"/>
          </a:p>
        </p:txBody>
      </p:sp>
      <p:sp>
        <p:nvSpPr>
          <p:cNvPr id="82946" name="Text Box 2"/>
          <p:cNvSpPr txBox="1">
            <a:spLocks noChangeArrowheads="1"/>
          </p:cNvSpPr>
          <p:nvPr/>
        </p:nvSpPr>
        <p:spPr bwMode="auto">
          <a:xfrm>
            <a:off x="1447800" y="3170238"/>
            <a:ext cx="62484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366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en-US" sz="3600">
              <a:solidFill>
                <a:schemeClr val="bg1"/>
              </a:solidFill>
            </a:endParaRPr>
          </a:p>
        </p:txBody>
      </p:sp>
      <p:sp>
        <p:nvSpPr>
          <p:cNvPr id="82947" name="AutoShape 3">
            <a:hlinkClick r:id="" action="ppaction://noaction" highlightClick="1"/>
            <a:hlinkHover r:id="" action="ppaction://hlinkshowjump?jump=firstslide"/>
          </p:cNvPr>
          <p:cNvSpPr>
            <a:spLocks noChangeArrowheads="1"/>
          </p:cNvSpPr>
          <p:nvPr/>
        </p:nvSpPr>
        <p:spPr bwMode="auto">
          <a:xfrm>
            <a:off x="0" y="6172200"/>
            <a:ext cx="1143000" cy="685800"/>
          </a:xfrm>
          <a:prstGeom prst="actionButtonBlank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366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accent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82948" name="Text Box 4"/>
          <p:cNvSpPr txBox="1">
            <a:spLocks noChangeArrowheads="1"/>
          </p:cNvSpPr>
          <p:nvPr/>
        </p:nvSpPr>
        <p:spPr bwMode="auto">
          <a:xfrm>
            <a:off x="762000" y="1219200"/>
            <a:ext cx="7315200" cy="3046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366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sz="4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Placing two or more objects, ideas, characters, or words close together for the purpose of contrast</a:t>
            </a:r>
            <a:endParaRPr lang="en-US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zoom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B9DE5E-0B2B-49B7-90C6-57B52C9C250D}" type="slidenum">
              <a:rPr lang="en-US"/>
              <a:pPr/>
              <a:t>34</a:t>
            </a:fld>
            <a:endParaRPr lang="en-US"/>
          </a:p>
        </p:txBody>
      </p:sp>
      <p:sp>
        <p:nvSpPr>
          <p:cNvPr id="83970" name="Text Box 2"/>
          <p:cNvSpPr txBox="1">
            <a:spLocks noChangeArrowheads="1"/>
          </p:cNvSpPr>
          <p:nvPr/>
        </p:nvSpPr>
        <p:spPr bwMode="auto">
          <a:xfrm>
            <a:off x="1447800" y="609600"/>
            <a:ext cx="62484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366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en-US" sz="3600">
              <a:solidFill>
                <a:schemeClr val="bg1"/>
              </a:solidFill>
            </a:endParaRPr>
          </a:p>
        </p:txBody>
      </p:sp>
      <p:sp>
        <p:nvSpPr>
          <p:cNvPr id="83971" name="Rectangle 3"/>
          <p:cNvSpPr>
            <a:spLocks noChangeArrowheads="1"/>
          </p:cNvSpPr>
          <p:nvPr/>
        </p:nvSpPr>
        <p:spPr bwMode="auto">
          <a:xfrm>
            <a:off x="7010400" y="5486400"/>
            <a:ext cx="2133600" cy="1371600"/>
          </a:xfrm>
          <a:prstGeom prst="rect">
            <a:avLst/>
          </a:prstGeom>
          <a:solidFill>
            <a:srgbClr val="3366FF">
              <a:alpha val="50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83972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7924800" y="5791200"/>
            <a:ext cx="1219200" cy="1066800"/>
          </a:xfrm>
          <a:prstGeom prst="actionButtonHome">
            <a:avLst/>
          </a:prstGeom>
          <a:solidFill>
            <a:srgbClr val="3366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83973" name="Rectangle 5"/>
          <p:cNvSpPr>
            <a:spLocks noChangeArrowheads="1"/>
          </p:cNvSpPr>
          <p:nvPr/>
        </p:nvSpPr>
        <p:spPr bwMode="auto">
          <a:xfrm>
            <a:off x="2698741" y="457200"/>
            <a:ext cx="3744936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366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r>
              <a:rPr lang="en-US" sz="4800" b="1" dirty="0" smtClean="0">
                <a:solidFill>
                  <a:srgbClr val="FFCC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Juxtaposition</a:t>
            </a:r>
            <a:endParaRPr lang="en-US" sz="4800" b="1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4500" y="1524000"/>
            <a:ext cx="5715000" cy="472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advClick="0">
    <p:zoom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39CC3C-CF6D-44C1-A6D5-B1D3917E7C38}" type="slidenum">
              <a:rPr lang="en-US"/>
              <a:pPr/>
              <a:t>35</a:t>
            </a:fld>
            <a:endParaRPr lang="en-US"/>
          </a:p>
        </p:txBody>
      </p:sp>
      <p:sp>
        <p:nvSpPr>
          <p:cNvPr id="84994" name="Text Box 2"/>
          <p:cNvSpPr txBox="1">
            <a:spLocks noChangeArrowheads="1"/>
          </p:cNvSpPr>
          <p:nvPr/>
        </p:nvSpPr>
        <p:spPr bwMode="auto">
          <a:xfrm>
            <a:off x="1447800" y="3168650"/>
            <a:ext cx="62484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366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en-US" sz="3600">
              <a:solidFill>
                <a:schemeClr val="bg1"/>
              </a:solidFill>
            </a:endParaRPr>
          </a:p>
        </p:txBody>
      </p:sp>
      <p:sp>
        <p:nvSpPr>
          <p:cNvPr id="84995" name="Text Box 3"/>
          <p:cNvSpPr txBox="1">
            <a:spLocks noChangeArrowheads="1"/>
          </p:cNvSpPr>
          <p:nvPr/>
        </p:nvSpPr>
        <p:spPr bwMode="auto">
          <a:xfrm>
            <a:off x="762000" y="1219200"/>
            <a:ext cx="7315200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366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sz="4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A contradiction that reveals a deeper truth</a:t>
            </a:r>
            <a:endParaRPr lang="en-US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881F42-EC1A-47FF-A160-EB9D45382B97}" type="slidenum">
              <a:rPr lang="en-US"/>
              <a:pPr/>
              <a:t>36</a:t>
            </a:fld>
            <a:endParaRPr lang="en-US"/>
          </a:p>
        </p:txBody>
      </p:sp>
      <p:sp>
        <p:nvSpPr>
          <p:cNvPr id="86018" name="Text Box 2"/>
          <p:cNvSpPr txBox="1">
            <a:spLocks noChangeArrowheads="1"/>
          </p:cNvSpPr>
          <p:nvPr/>
        </p:nvSpPr>
        <p:spPr bwMode="auto">
          <a:xfrm>
            <a:off x="1447800" y="685800"/>
            <a:ext cx="62484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366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en-US" sz="3600">
              <a:solidFill>
                <a:schemeClr val="bg1"/>
              </a:solidFill>
            </a:endParaRPr>
          </a:p>
        </p:txBody>
      </p:sp>
      <p:sp>
        <p:nvSpPr>
          <p:cNvPr id="86019" name="Rectangle 3"/>
          <p:cNvSpPr>
            <a:spLocks noChangeArrowheads="1"/>
          </p:cNvSpPr>
          <p:nvPr/>
        </p:nvSpPr>
        <p:spPr bwMode="auto">
          <a:xfrm>
            <a:off x="7010400" y="5486400"/>
            <a:ext cx="2133600" cy="1371600"/>
          </a:xfrm>
          <a:prstGeom prst="rect">
            <a:avLst/>
          </a:prstGeom>
          <a:solidFill>
            <a:srgbClr val="3366FF">
              <a:alpha val="50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86020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7924800" y="5791200"/>
            <a:ext cx="1219200" cy="1066800"/>
          </a:xfrm>
          <a:prstGeom prst="actionButtonHome">
            <a:avLst/>
          </a:prstGeom>
          <a:solidFill>
            <a:srgbClr val="3366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86021" name="Rectangle 5"/>
          <p:cNvSpPr>
            <a:spLocks noChangeArrowheads="1"/>
          </p:cNvSpPr>
          <p:nvPr/>
        </p:nvSpPr>
        <p:spPr bwMode="auto">
          <a:xfrm>
            <a:off x="3367192" y="304800"/>
            <a:ext cx="2408032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366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r>
              <a:rPr lang="en-US" sz="4800" b="1" dirty="0" smtClean="0">
                <a:solidFill>
                  <a:srgbClr val="FFCC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Paradox</a:t>
            </a:r>
            <a:endParaRPr lang="en-US" sz="4800" b="1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2743200" y="1447800"/>
            <a:ext cx="3962400" cy="584775"/>
          </a:xfrm>
          <a:prstGeom prst="rect">
            <a:avLst/>
          </a:prstGeom>
          <a:gradFill rotWithShape="1"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US" sz="1600" b="1" dirty="0" smtClean="0"/>
              <a:t>Julius Caesar 2.2.32 – William Shakespeare</a:t>
            </a:r>
          </a:p>
          <a:p>
            <a:r>
              <a:rPr lang="en-US" sz="1600" dirty="0" smtClean="0"/>
              <a:t>Cowards die many times before their deaths</a:t>
            </a:r>
            <a:endParaRPr lang="en-US" sz="1600" dirty="0"/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77656930"/>
              </p:ext>
            </p:extLst>
          </p:nvPr>
        </p:nvGraphicFramePr>
        <p:xfrm>
          <a:off x="1524000" y="2209800"/>
          <a:ext cx="6172200" cy="1559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1722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Oxymoron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JUMBO SHRIMP</a:t>
                      </a:r>
                    </a:p>
                    <a:p>
                      <a:pPr algn="ctr"/>
                      <a:r>
                        <a:rPr lang="en-US" dirty="0" smtClean="0"/>
                        <a:t>ACT</a:t>
                      </a:r>
                      <a:r>
                        <a:rPr lang="en-US" baseline="0" dirty="0" smtClean="0"/>
                        <a:t> NATURALLY</a:t>
                      </a:r>
                    </a:p>
                    <a:p>
                      <a:pPr algn="ctr"/>
                      <a:r>
                        <a:rPr lang="en-US" baseline="0" dirty="0" smtClean="0"/>
                        <a:t>SMALL CROWD</a:t>
                      </a:r>
                    </a:p>
                    <a:p>
                      <a:pPr algn="ctr"/>
                      <a:r>
                        <a:rPr lang="en-US" baseline="0" dirty="0" smtClean="0"/>
                        <a:t>DEFINITE MAYBE</a:t>
                      </a: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9400" y="3886200"/>
            <a:ext cx="3810000" cy="2857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advClick="0">
    <p:zoom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0CF160-26F6-404A-8B7D-F6D601EE4223}" type="slidenum">
              <a:rPr lang="en-US"/>
              <a:pPr/>
              <a:t>37</a:t>
            </a:fld>
            <a:endParaRPr lang="en-US"/>
          </a:p>
        </p:txBody>
      </p:sp>
      <p:sp>
        <p:nvSpPr>
          <p:cNvPr id="87042" name="Text Box 2"/>
          <p:cNvSpPr txBox="1">
            <a:spLocks noChangeArrowheads="1"/>
          </p:cNvSpPr>
          <p:nvPr/>
        </p:nvSpPr>
        <p:spPr bwMode="auto">
          <a:xfrm>
            <a:off x="1447800" y="3170238"/>
            <a:ext cx="62484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366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en-US" sz="3600">
              <a:solidFill>
                <a:schemeClr val="bg1"/>
              </a:solidFill>
            </a:endParaRPr>
          </a:p>
        </p:txBody>
      </p:sp>
      <p:sp>
        <p:nvSpPr>
          <p:cNvPr id="87043" name="AutoShape 3">
            <a:hlinkClick r:id="" action="ppaction://noaction" highlightClick="1"/>
            <a:hlinkHover r:id="" action="ppaction://hlinkshowjump?jump=firstslide"/>
          </p:cNvPr>
          <p:cNvSpPr>
            <a:spLocks noChangeArrowheads="1"/>
          </p:cNvSpPr>
          <p:nvPr/>
        </p:nvSpPr>
        <p:spPr bwMode="auto">
          <a:xfrm>
            <a:off x="0" y="6172200"/>
            <a:ext cx="1143000" cy="685800"/>
          </a:xfrm>
          <a:prstGeom prst="actionButtonBlank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366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accent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87044" name="Text Box 4"/>
          <p:cNvSpPr txBox="1">
            <a:spLocks noChangeArrowheads="1"/>
          </p:cNvSpPr>
          <p:nvPr/>
        </p:nvSpPr>
        <p:spPr bwMode="auto">
          <a:xfrm>
            <a:off x="762000" y="1219200"/>
            <a:ext cx="7315200" cy="37856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366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sz="4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The emotions you feel during and after reading</a:t>
            </a:r>
          </a:p>
          <a:p>
            <a:endParaRPr lang="en-US" sz="4800" b="1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r>
              <a:rPr lang="en-US" sz="4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This is WHAT the reader feels</a:t>
            </a:r>
            <a:endParaRPr lang="en-US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zoom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99721F-36BD-4D81-9702-1A7C5D996F6A}" type="slidenum">
              <a:rPr lang="en-US"/>
              <a:pPr/>
              <a:t>38</a:t>
            </a:fld>
            <a:endParaRPr lang="en-US"/>
          </a:p>
        </p:txBody>
      </p:sp>
      <p:sp>
        <p:nvSpPr>
          <p:cNvPr id="88066" name="Text Box 2"/>
          <p:cNvSpPr txBox="1">
            <a:spLocks noChangeArrowheads="1"/>
          </p:cNvSpPr>
          <p:nvPr/>
        </p:nvSpPr>
        <p:spPr bwMode="auto">
          <a:xfrm>
            <a:off x="1447800" y="609600"/>
            <a:ext cx="62484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366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en-US" sz="3600">
              <a:solidFill>
                <a:schemeClr val="bg1"/>
              </a:solidFill>
            </a:endParaRPr>
          </a:p>
        </p:txBody>
      </p:sp>
      <p:sp>
        <p:nvSpPr>
          <p:cNvPr id="88067" name="Rectangle 3"/>
          <p:cNvSpPr>
            <a:spLocks noChangeArrowheads="1"/>
          </p:cNvSpPr>
          <p:nvPr/>
        </p:nvSpPr>
        <p:spPr bwMode="auto">
          <a:xfrm>
            <a:off x="7010400" y="5486400"/>
            <a:ext cx="2133600" cy="1371600"/>
          </a:xfrm>
          <a:prstGeom prst="rect">
            <a:avLst/>
          </a:prstGeom>
          <a:solidFill>
            <a:srgbClr val="3366FF">
              <a:alpha val="50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88068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7924800" y="5791200"/>
            <a:ext cx="1219200" cy="1066800"/>
          </a:xfrm>
          <a:prstGeom prst="actionButtonHome">
            <a:avLst/>
          </a:prstGeom>
          <a:solidFill>
            <a:srgbClr val="3366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88069" name="Rectangle 5"/>
          <p:cNvSpPr>
            <a:spLocks noChangeArrowheads="1"/>
          </p:cNvSpPr>
          <p:nvPr/>
        </p:nvSpPr>
        <p:spPr bwMode="auto">
          <a:xfrm>
            <a:off x="3709433" y="457200"/>
            <a:ext cx="1723550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366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r>
              <a:rPr lang="en-US" sz="4800" b="1" dirty="0" smtClean="0">
                <a:solidFill>
                  <a:srgbClr val="FFCC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Mood</a:t>
            </a:r>
            <a:endParaRPr lang="en-US" sz="4800" b="1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0529915"/>
              </p:ext>
            </p:extLst>
          </p:nvPr>
        </p:nvGraphicFramePr>
        <p:xfrm>
          <a:off x="228600" y="1488440"/>
          <a:ext cx="8686800" cy="2931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43400"/>
                <a:gridCol w="43434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Gloomy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Cheerful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Stark naked flower stalks</a:t>
                      </a:r>
                      <a:br>
                        <a:rPr lang="en-US" dirty="0" smtClean="0"/>
                      </a:br>
                      <a:r>
                        <a:rPr lang="en-US" dirty="0" smtClean="0"/>
                        <a:t>Stand shivering in the wind.</a:t>
                      </a:r>
                      <a:br>
                        <a:rPr lang="en-US" dirty="0" smtClean="0"/>
                      </a:br>
                      <a:r>
                        <a:rPr lang="en-US" dirty="0" smtClean="0"/>
                        <a:t>The cheerless sun hides its black light</a:t>
                      </a:r>
                      <a:br>
                        <a:rPr lang="en-US" dirty="0" smtClean="0"/>
                      </a:br>
                      <a:r>
                        <a:rPr lang="en-US" dirty="0" smtClean="0"/>
                        <a:t>Behind bleak, angry clouds,</a:t>
                      </a:r>
                      <a:br>
                        <a:rPr lang="en-US" dirty="0" smtClean="0"/>
                      </a:br>
                      <a:r>
                        <a:rPr lang="en-US" dirty="0" smtClean="0"/>
                        <a:t>While trees vainly try</a:t>
                      </a:r>
                      <a:br>
                        <a:rPr lang="en-US" dirty="0" smtClean="0"/>
                      </a:br>
                      <a:r>
                        <a:rPr lang="en-US" dirty="0" smtClean="0"/>
                        <a:t>To catch their escaping leaves.</a:t>
                      </a:r>
                      <a:br>
                        <a:rPr lang="en-US" dirty="0" smtClean="0"/>
                      </a:br>
                      <a:r>
                        <a:rPr lang="en-US" dirty="0" smtClean="0"/>
                        <a:t>Carpets of grass turn brown,</a:t>
                      </a:r>
                      <a:br>
                        <a:rPr lang="en-US" dirty="0" smtClean="0"/>
                      </a:br>
                      <a:r>
                        <a:rPr lang="en-US" dirty="0" smtClean="0"/>
                        <a:t>Blending morosely with the dreary day.</a:t>
                      </a:r>
                      <a:br>
                        <a:rPr lang="en-US" dirty="0" smtClean="0"/>
                      </a:br>
                      <a:r>
                        <a:rPr lang="en-US" dirty="0" smtClean="0"/>
                        <a:t>Winter seems the death of life forever.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Stunningly dressed flower stalks</a:t>
                      </a:r>
                      <a:br>
                        <a:rPr lang="en-US" dirty="0" smtClean="0"/>
                      </a:br>
                      <a:r>
                        <a:rPr lang="en-US" dirty="0" smtClean="0"/>
                        <a:t>Stand shimmering in the breeze.</a:t>
                      </a:r>
                      <a:br>
                        <a:rPr lang="en-US" dirty="0" smtClean="0"/>
                      </a:br>
                      <a:r>
                        <a:rPr lang="en-US" dirty="0" smtClean="0"/>
                        <a:t>The cheerful sun hides playfully</a:t>
                      </a:r>
                      <a:br>
                        <a:rPr lang="en-US" dirty="0" smtClean="0"/>
                      </a:br>
                      <a:r>
                        <a:rPr lang="en-US" dirty="0" smtClean="0"/>
                        <a:t>Behind white, fluffy, cotton-ball clouds,</a:t>
                      </a:r>
                      <a:br>
                        <a:rPr lang="en-US" dirty="0" smtClean="0"/>
                      </a:br>
                      <a:r>
                        <a:rPr lang="en-US" dirty="0" smtClean="0"/>
                        <a:t>While trees whisper secrets</a:t>
                      </a:r>
                      <a:br>
                        <a:rPr lang="en-US" dirty="0" smtClean="0"/>
                      </a:br>
                      <a:r>
                        <a:rPr lang="en-US" dirty="0" smtClean="0"/>
                        <a:t>To their rustling leaves.</a:t>
                      </a:r>
                      <a:br>
                        <a:rPr lang="en-US" dirty="0" smtClean="0"/>
                      </a:br>
                      <a:r>
                        <a:rPr lang="en-US" dirty="0" smtClean="0"/>
                        <a:t>Carpets of grass greenly glow</a:t>
                      </a:r>
                      <a:br>
                        <a:rPr lang="en-US" dirty="0" smtClean="0"/>
                      </a:br>
                      <a:r>
                        <a:rPr lang="en-US" dirty="0" smtClean="0"/>
                        <a:t>Blending joyfully with the day.</a:t>
                      </a:r>
                      <a:br>
                        <a:rPr lang="en-US" dirty="0" smtClean="0"/>
                      </a:br>
                      <a:r>
                        <a:rPr lang="en-US" dirty="0" smtClean="0"/>
                        <a:t>Spring brings life to death.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 advClick="0">
    <p:zoom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763F0-BB61-4008-86E7-2A4903C63A6D}" type="slidenum">
              <a:rPr lang="en-US"/>
              <a:pPr/>
              <a:t>39</a:t>
            </a:fld>
            <a:endParaRPr lang="en-US"/>
          </a:p>
        </p:txBody>
      </p:sp>
      <p:sp>
        <p:nvSpPr>
          <p:cNvPr id="89090" name="Text Box 2"/>
          <p:cNvSpPr txBox="1">
            <a:spLocks noChangeArrowheads="1"/>
          </p:cNvSpPr>
          <p:nvPr/>
        </p:nvSpPr>
        <p:spPr bwMode="auto">
          <a:xfrm>
            <a:off x="1447800" y="3168650"/>
            <a:ext cx="62484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366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en-US" sz="3600">
              <a:solidFill>
                <a:schemeClr val="bg1"/>
              </a:solidFill>
            </a:endParaRPr>
          </a:p>
        </p:txBody>
      </p:sp>
      <p:sp>
        <p:nvSpPr>
          <p:cNvPr id="89091" name="Text Box 3"/>
          <p:cNvSpPr txBox="1">
            <a:spLocks noChangeArrowheads="1"/>
          </p:cNvSpPr>
          <p:nvPr/>
        </p:nvSpPr>
        <p:spPr bwMode="auto">
          <a:xfrm>
            <a:off x="762000" y="1219200"/>
            <a:ext cx="7315200" cy="45243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366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sz="4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The attitude a poem’s style implies</a:t>
            </a:r>
          </a:p>
          <a:p>
            <a:endParaRPr lang="en-US" sz="4800" b="1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r>
              <a:rPr lang="en-US" sz="4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This is HOW the poet/persona </a:t>
            </a:r>
            <a:r>
              <a:rPr lang="en-US" sz="4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presents</a:t>
            </a:r>
            <a:r>
              <a:rPr lang="en-US" sz="4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en-US" sz="4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the topic</a:t>
            </a:r>
            <a:endParaRPr lang="en-US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zoom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8B7FD7-1679-441F-AE73-E760838120A0}" type="slidenum">
              <a:rPr lang="en-US"/>
              <a:pPr/>
              <a:t>4</a:t>
            </a:fld>
            <a:endParaRPr lang="en-US"/>
          </a:p>
        </p:txBody>
      </p:sp>
      <p:sp>
        <p:nvSpPr>
          <p:cNvPr id="54274" name="Text Box 2"/>
          <p:cNvSpPr txBox="1">
            <a:spLocks noChangeArrowheads="1"/>
          </p:cNvSpPr>
          <p:nvPr/>
        </p:nvSpPr>
        <p:spPr bwMode="auto">
          <a:xfrm>
            <a:off x="1447800" y="425450"/>
            <a:ext cx="62484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366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en-US" sz="3600">
              <a:solidFill>
                <a:schemeClr val="bg1"/>
              </a:solidFill>
            </a:endParaRPr>
          </a:p>
        </p:txBody>
      </p:sp>
      <p:sp>
        <p:nvSpPr>
          <p:cNvPr id="54276" name="Rectangle 4"/>
          <p:cNvSpPr>
            <a:spLocks noChangeArrowheads="1"/>
          </p:cNvSpPr>
          <p:nvPr/>
        </p:nvSpPr>
        <p:spPr bwMode="auto">
          <a:xfrm>
            <a:off x="7010400" y="5486400"/>
            <a:ext cx="2133600" cy="1371600"/>
          </a:xfrm>
          <a:prstGeom prst="rect">
            <a:avLst/>
          </a:prstGeom>
          <a:solidFill>
            <a:srgbClr val="3366FF">
              <a:alpha val="50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4277" name="AutoShape 5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7924800" y="5791200"/>
            <a:ext cx="1219200" cy="1066800"/>
          </a:xfrm>
          <a:prstGeom prst="actionButtonHome">
            <a:avLst/>
          </a:prstGeom>
          <a:solidFill>
            <a:srgbClr val="3366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4278" name="Text Box 6"/>
          <p:cNvSpPr txBox="1">
            <a:spLocks noChangeArrowheads="1"/>
          </p:cNvSpPr>
          <p:nvPr/>
        </p:nvSpPr>
        <p:spPr bwMode="auto">
          <a:xfrm>
            <a:off x="4752975" y="2555875"/>
            <a:ext cx="1841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366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>
              <a:spcBef>
                <a:spcPct val="50000"/>
              </a:spcBef>
            </a:pPr>
            <a:endParaRPr lang="en-US"/>
          </a:p>
        </p:txBody>
      </p:sp>
      <p:sp>
        <p:nvSpPr>
          <p:cNvPr id="54279" name="Rectangle 7"/>
          <p:cNvSpPr>
            <a:spLocks noChangeArrowheads="1"/>
          </p:cNvSpPr>
          <p:nvPr/>
        </p:nvSpPr>
        <p:spPr bwMode="auto">
          <a:xfrm>
            <a:off x="3571575" y="235803"/>
            <a:ext cx="1999266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366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r>
              <a:rPr lang="en-US" sz="4800" b="1" dirty="0" smtClean="0">
                <a:solidFill>
                  <a:srgbClr val="FFCC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Sonnet</a:t>
            </a:r>
            <a:endParaRPr lang="en-US" sz="4800" b="1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16969119"/>
              </p:ext>
            </p:extLst>
          </p:nvPr>
        </p:nvGraphicFramePr>
        <p:xfrm>
          <a:off x="1447800" y="1295400"/>
          <a:ext cx="6096000" cy="1828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48000"/>
                <a:gridCol w="30480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Italian</a:t>
                      </a:r>
                      <a:r>
                        <a:rPr lang="en-US" baseline="0" dirty="0" smtClean="0"/>
                        <a:t> Sonnet</a:t>
                      </a:r>
                    </a:p>
                    <a:p>
                      <a:pPr algn="ctr"/>
                      <a:r>
                        <a:rPr lang="en-US" baseline="0" dirty="0" smtClean="0"/>
                        <a:t>(Petrarchan)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English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dirty="0" smtClean="0"/>
                        <a:t>Sonnet</a:t>
                      </a:r>
                    </a:p>
                    <a:p>
                      <a:pPr algn="ctr"/>
                      <a:r>
                        <a:rPr lang="en-US" dirty="0" smtClean="0"/>
                        <a:t>(Shakespearian)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sz="800" dirty="0" smtClean="0"/>
                    </a:p>
                    <a:p>
                      <a:pPr algn="ctr"/>
                      <a:r>
                        <a:rPr lang="en-US" dirty="0" smtClean="0"/>
                        <a:t>OCTAVE (ABBA ABBA)</a:t>
                      </a:r>
                    </a:p>
                    <a:p>
                      <a:pPr algn="ctr"/>
                      <a:r>
                        <a:rPr lang="en-US" dirty="0" smtClean="0"/>
                        <a:t>VOLTA</a:t>
                      </a:r>
                    </a:p>
                    <a:p>
                      <a:pPr algn="ctr"/>
                      <a:r>
                        <a:rPr lang="en-US" dirty="0" smtClean="0"/>
                        <a:t>SESTET (CDE CDE)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QUATRAIN (ABAB)</a:t>
                      </a:r>
                    </a:p>
                    <a:p>
                      <a:pPr algn="ctr"/>
                      <a:r>
                        <a:rPr lang="en-US" dirty="0" smtClean="0"/>
                        <a:t>QUATRAIN (CDCD)</a:t>
                      </a:r>
                    </a:p>
                    <a:p>
                      <a:pPr algn="ctr"/>
                      <a:r>
                        <a:rPr lang="en-US" dirty="0" smtClean="0"/>
                        <a:t>QUATRAIN (EFEF)</a:t>
                      </a:r>
                    </a:p>
                    <a:p>
                      <a:pPr algn="ctr"/>
                      <a:r>
                        <a:rPr lang="en-US" dirty="0" smtClean="0"/>
                        <a:t>COUPLET (GG)</a:t>
                      </a: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1" name="TextBox 3"/>
          <p:cNvSpPr txBox="1">
            <a:spLocks noChangeArrowheads="1"/>
          </p:cNvSpPr>
          <p:nvPr/>
        </p:nvSpPr>
        <p:spPr bwMode="auto">
          <a:xfrm>
            <a:off x="152400" y="3352800"/>
            <a:ext cx="4198938" cy="3324225"/>
          </a:xfrm>
          <a:prstGeom prst="rect">
            <a:avLst/>
          </a:prstGeom>
          <a:gradFill rotWithShape="1"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US" sz="1400" b="1" dirty="0"/>
              <a:t>On His Blindness – John Milton</a:t>
            </a:r>
          </a:p>
          <a:p>
            <a:r>
              <a:rPr lang="en-US" sz="1400" dirty="0"/>
              <a:t>When I consider how my light is spent</a:t>
            </a:r>
            <a:br>
              <a:rPr lang="en-US" sz="1400" dirty="0"/>
            </a:br>
            <a:r>
              <a:rPr lang="en-US" sz="1400" dirty="0"/>
              <a:t> Ere half my days, in this dark world and wide,</a:t>
            </a:r>
            <a:br>
              <a:rPr lang="en-US" sz="1400" dirty="0"/>
            </a:br>
            <a:r>
              <a:rPr lang="en-US" sz="1400" dirty="0"/>
              <a:t> And that one talent which is death to hide,</a:t>
            </a:r>
            <a:br>
              <a:rPr lang="en-US" sz="1400" dirty="0"/>
            </a:br>
            <a:r>
              <a:rPr lang="en-US" sz="1400" dirty="0"/>
              <a:t> Lodged with me useless, though my soul more bent</a:t>
            </a:r>
            <a:br>
              <a:rPr lang="en-US" sz="1400" dirty="0"/>
            </a:br>
            <a:r>
              <a:rPr lang="en-US" sz="1400" dirty="0"/>
              <a:t>To serve therewith my Maker, and present</a:t>
            </a:r>
            <a:br>
              <a:rPr lang="en-US" sz="1400" dirty="0"/>
            </a:br>
            <a:r>
              <a:rPr lang="en-US" sz="1400" dirty="0"/>
              <a:t> My true account, lest he returning chide;</a:t>
            </a:r>
            <a:br>
              <a:rPr lang="en-US" sz="1400" dirty="0"/>
            </a:br>
            <a:r>
              <a:rPr lang="en-US" sz="1400" dirty="0"/>
              <a:t> "Doth God exact day-labor, light denied?"</a:t>
            </a:r>
            <a:br>
              <a:rPr lang="en-US" sz="1400" dirty="0"/>
            </a:br>
            <a:r>
              <a:rPr lang="en-US" sz="1400" dirty="0"/>
              <a:t> I fondly ask; but Patience to prevent</a:t>
            </a:r>
          </a:p>
          <a:p>
            <a:r>
              <a:rPr lang="en-US" sz="1400" dirty="0"/>
              <a:t>That murmur, soon replies, "God doth not need</a:t>
            </a:r>
            <a:br>
              <a:rPr lang="en-US" sz="1400" dirty="0"/>
            </a:br>
            <a:r>
              <a:rPr lang="en-US" sz="1400" dirty="0"/>
              <a:t> Either man's work or his own gifts; who best</a:t>
            </a:r>
            <a:br>
              <a:rPr lang="en-US" sz="1400" dirty="0"/>
            </a:br>
            <a:r>
              <a:rPr lang="en-US" sz="1400" dirty="0"/>
              <a:t> Bear his mild yoke, they serve him best. His state</a:t>
            </a:r>
            <a:br>
              <a:rPr lang="en-US" sz="1400" dirty="0"/>
            </a:br>
            <a:r>
              <a:rPr lang="en-US" sz="1400" dirty="0"/>
              <a:t>Is Kingly. Thousands at his bidding speed</a:t>
            </a:r>
            <a:br>
              <a:rPr lang="en-US" sz="1400" dirty="0"/>
            </a:br>
            <a:r>
              <a:rPr lang="en-US" sz="1400" dirty="0"/>
              <a:t> And post o'er land and ocean without rest;</a:t>
            </a:r>
            <a:br>
              <a:rPr lang="en-US" sz="1400" dirty="0"/>
            </a:br>
            <a:r>
              <a:rPr lang="en-US" sz="1400" dirty="0"/>
              <a:t> They also serve who only stand and wait."</a:t>
            </a: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4800600" y="3352800"/>
            <a:ext cx="4198938" cy="3324225"/>
          </a:xfrm>
          <a:prstGeom prst="rect">
            <a:avLst/>
          </a:prstGeom>
          <a:gradFill rotWithShape="1"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US" sz="1400" b="1" dirty="0"/>
              <a:t>Sonnet 130 – William Shakespeare</a:t>
            </a:r>
          </a:p>
          <a:p>
            <a:r>
              <a:rPr lang="en-US" sz="1400" dirty="0"/>
              <a:t>My mistress’ eyes are nothing like the sun;</a:t>
            </a:r>
          </a:p>
          <a:p>
            <a:r>
              <a:rPr lang="en-US" sz="1400" dirty="0"/>
              <a:t>Coral is far more red than her lips’ red;</a:t>
            </a:r>
          </a:p>
          <a:p>
            <a:r>
              <a:rPr lang="en-US" sz="1400" dirty="0"/>
              <a:t>If snow be white, why then her breasts are dun;</a:t>
            </a:r>
          </a:p>
          <a:p>
            <a:r>
              <a:rPr lang="en-US" sz="1400" dirty="0"/>
              <a:t>If hairs be wires, black wires grow on her head.</a:t>
            </a:r>
          </a:p>
          <a:p>
            <a:r>
              <a:rPr lang="en-US" sz="1400" dirty="0"/>
              <a:t>I have seen roses damasked, red and white,</a:t>
            </a:r>
          </a:p>
          <a:p>
            <a:r>
              <a:rPr lang="en-US" sz="1400" dirty="0"/>
              <a:t>But no such roses see I in her cheeks;</a:t>
            </a:r>
          </a:p>
          <a:p>
            <a:r>
              <a:rPr lang="en-US" sz="1400" dirty="0"/>
              <a:t>And in some perfumes is there more delight</a:t>
            </a:r>
          </a:p>
          <a:p>
            <a:r>
              <a:rPr lang="en-US" sz="1400" dirty="0"/>
              <a:t>Than in the breath that from my mistress reeks.</a:t>
            </a:r>
          </a:p>
          <a:p>
            <a:r>
              <a:rPr lang="en-US" sz="1400" dirty="0"/>
              <a:t>I love to hear her speak, yet well I know</a:t>
            </a:r>
          </a:p>
          <a:p>
            <a:r>
              <a:rPr lang="en-US" sz="1400" dirty="0"/>
              <a:t>That music hath a far more pleasing sound;</a:t>
            </a:r>
          </a:p>
          <a:p>
            <a:r>
              <a:rPr lang="en-US" sz="1400" dirty="0"/>
              <a:t>I grant I never saw a goddess go;</a:t>
            </a:r>
          </a:p>
          <a:p>
            <a:r>
              <a:rPr lang="en-US" sz="1400" dirty="0"/>
              <a:t>My mistress when she walks treads on the ground.</a:t>
            </a:r>
          </a:p>
          <a:p>
            <a:r>
              <a:rPr lang="en-US" sz="1400" dirty="0"/>
              <a:t>And yet, by heaven, I think my love as rare</a:t>
            </a:r>
          </a:p>
          <a:p>
            <a:r>
              <a:rPr lang="en-US" sz="1400" dirty="0"/>
              <a:t>As any she belied with false compare.</a:t>
            </a:r>
          </a:p>
        </p:txBody>
      </p:sp>
    </p:spTree>
  </p:cSld>
  <p:clrMapOvr>
    <a:masterClrMapping/>
  </p:clrMapOvr>
  <p:transition advClick="0">
    <p:zoom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DFE116-2332-4B32-BBD6-00017B948110}" type="slidenum">
              <a:rPr lang="en-US"/>
              <a:pPr/>
              <a:t>40</a:t>
            </a:fld>
            <a:endParaRPr lang="en-US"/>
          </a:p>
        </p:txBody>
      </p:sp>
      <p:sp>
        <p:nvSpPr>
          <p:cNvPr id="90114" name="Text Box 2"/>
          <p:cNvSpPr txBox="1">
            <a:spLocks noChangeArrowheads="1"/>
          </p:cNvSpPr>
          <p:nvPr/>
        </p:nvSpPr>
        <p:spPr bwMode="auto">
          <a:xfrm>
            <a:off x="1447800" y="425450"/>
            <a:ext cx="62484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366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en-US" sz="3600">
              <a:solidFill>
                <a:schemeClr val="bg1"/>
              </a:solidFill>
            </a:endParaRPr>
          </a:p>
        </p:txBody>
      </p:sp>
      <p:sp>
        <p:nvSpPr>
          <p:cNvPr id="90115" name="Rectangle 3"/>
          <p:cNvSpPr>
            <a:spLocks noChangeArrowheads="1"/>
          </p:cNvSpPr>
          <p:nvPr/>
        </p:nvSpPr>
        <p:spPr bwMode="auto">
          <a:xfrm>
            <a:off x="7010400" y="5486400"/>
            <a:ext cx="2133600" cy="1371600"/>
          </a:xfrm>
          <a:prstGeom prst="rect">
            <a:avLst/>
          </a:prstGeom>
          <a:solidFill>
            <a:srgbClr val="3366FF">
              <a:alpha val="50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90116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7924800" y="5791200"/>
            <a:ext cx="1219200" cy="1066800"/>
          </a:xfrm>
          <a:prstGeom prst="actionButtonHome">
            <a:avLst/>
          </a:prstGeom>
          <a:solidFill>
            <a:srgbClr val="3366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90117" name="Rectangle 5"/>
          <p:cNvSpPr>
            <a:spLocks noChangeArrowheads="1"/>
          </p:cNvSpPr>
          <p:nvPr/>
        </p:nvSpPr>
        <p:spPr bwMode="auto">
          <a:xfrm>
            <a:off x="3840270" y="304800"/>
            <a:ext cx="1461875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366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r>
              <a:rPr lang="en-US" sz="4800" b="1" dirty="0" smtClean="0">
                <a:solidFill>
                  <a:srgbClr val="FFCC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Tone</a:t>
            </a:r>
            <a:endParaRPr lang="en-US" sz="4800" b="1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228600" y="1214021"/>
            <a:ext cx="3962400" cy="5262979"/>
          </a:xfrm>
          <a:prstGeom prst="rect">
            <a:avLst/>
          </a:prstGeom>
          <a:gradFill rotWithShape="1"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US" sz="1400" b="1" dirty="0" smtClean="0"/>
              <a:t>The Road Not Taken – Robert Frost</a:t>
            </a:r>
          </a:p>
          <a:p>
            <a:r>
              <a:rPr lang="en-US" sz="1400" dirty="0"/>
              <a:t>Two roads diverged in a yellow wood, </a:t>
            </a:r>
            <a:endParaRPr lang="en-US" sz="1400" dirty="0" smtClean="0"/>
          </a:p>
          <a:p>
            <a:r>
              <a:rPr lang="en-US" sz="1400" dirty="0" smtClean="0"/>
              <a:t>And </a:t>
            </a:r>
            <a:r>
              <a:rPr lang="en-US" sz="1400" dirty="0"/>
              <a:t>sorry I could not travel both </a:t>
            </a:r>
            <a:endParaRPr lang="en-US" sz="1400" dirty="0" smtClean="0"/>
          </a:p>
          <a:p>
            <a:r>
              <a:rPr lang="en-US" sz="1400" dirty="0" smtClean="0"/>
              <a:t>And </a:t>
            </a:r>
            <a:r>
              <a:rPr lang="en-US" sz="1400" dirty="0"/>
              <a:t>be one traveler, long I stood </a:t>
            </a:r>
            <a:endParaRPr lang="en-US" sz="1400" dirty="0" smtClean="0"/>
          </a:p>
          <a:p>
            <a:r>
              <a:rPr lang="en-US" sz="1400" dirty="0" smtClean="0"/>
              <a:t>And </a:t>
            </a:r>
            <a:r>
              <a:rPr lang="en-US" sz="1400" dirty="0"/>
              <a:t>looked down one as far as I could </a:t>
            </a:r>
            <a:endParaRPr lang="en-US" sz="1400" dirty="0" smtClean="0"/>
          </a:p>
          <a:p>
            <a:r>
              <a:rPr lang="en-US" sz="1400" dirty="0" smtClean="0"/>
              <a:t>To </a:t>
            </a:r>
            <a:r>
              <a:rPr lang="en-US" sz="1400" dirty="0"/>
              <a:t>where it bent in the undergrowth; </a:t>
            </a:r>
            <a:endParaRPr lang="en-US" sz="1400" dirty="0" smtClean="0"/>
          </a:p>
          <a:p>
            <a:endParaRPr lang="en-US" sz="1400" dirty="0"/>
          </a:p>
          <a:p>
            <a:r>
              <a:rPr lang="en-US" sz="1400" dirty="0" smtClean="0"/>
              <a:t>Then </a:t>
            </a:r>
            <a:r>
              <a:rPr lang="en-US" sz="1400" dirty="0"/>
              <a:t>took the </a:t>
            </a:r>
            <a:r>
              <a:rPr lang="en-US" sz="1400" dirty="0" smtClean="0"/>
              <a:t>other</a:t>
            </a:r>
            <a:r>
              <a:rPr lang="en-US" sz="1400" dirty="0"/>
              <a:t>, as just as fair, </a:t>
            </a:r>
            <a:endParaRPr lang="en-US" sz="1400" dirty="0" smtClean="0"/>
          </a:p>
          <a:p>
            <a:r>
              <a:rPr lang="en-US" sz="1400" dirty="0" smtClean="0"/>
              <a:t>And </a:t>
            </a:r>
            <a:r>
              <a:rPr lang="en-US" sz="1400" dirty="0"/>
              <a:t>having perhaps the better claim, </a:t>
            </a:r>
            <a:endParaRPr lang="en-US" sz="1400" dirty="0" smtClean="0"/>
          </a:p>
          <a:p>
            <a:r>
              <a:rPr lang="en-US" sz="1400" dirty="0" smtClean="0"/>
              <a:t>Because </a:t>
            </a:r>
            <a:r>
              <a:rPr lang="en-US" sz="1400" dirty="0"/>
              <a:t>it was grassy </a:t>
            </a:r>
            <a:r>
              <a:rPr lang="en-US" sz="1400" dirty="0" smtClean="0"/>
              <a:t>and </a:t>
            </a:r>
            <a:r>
              <a:rPr lang="en-US" sz="1400" dirty="0"/>
              <a:t>wanted wear; </a:t>
            </a:r>
            <a:endParaRPr lang="en-US" sz="1400" dirty="0" smtClean="0"/>
          </a:p>
          <a:p>
            <a:r>
              <a:rPr lang="en-US" sz="1400" dirty="0" smtClean="0"/>
              <a:t>Though </a:t>
            </a:r>
            <a:r>
              <a:rPr lang="en-US" sz="1400" dirty="0"/>
              <a:t>as for that the passing there </a:t>
            </a:r>
            <a:endParaRPr lang="en-US" sz="1400" dirty="0" smtClean="0"/>
          </a:p>
          <a:p>
            <a:r>
              <a:rPr lang="en-US" sz="1400" dirty="0" smtClean="0"/>
              <a:t>Had </a:t>
            </a:r>
            <a:r>
              <a:rPr lang="en-US" sz="1400" dirty="0"/>
              <a:t>worn them really about the same, </a:t>
            </a:r>
            <a:endParaRPr lang="en-US" sz="1400" dirty="0" smtClean="0"/>
          </a:p>
          <a:p>
            <a:endParaRPr lang="en-US" sz="1400" dirty="0"/>
          </a:p>
          <a:p>
            <a:r>
              <a:rPr lang="en-US" sz="1400" dirty="0" smtClean="0"/>
              <a:t>And </a:t>
            </a:r>
            <a:r>
              <a:rPr lang="en-US" sz="1400" dirty="0"/>
              <a:t>both that morning equally lay </a:t>
            </a:r>
            <a:endParaRPr lang="en-US" sz="1400" dirty="0" smtClean="0"/>
          </a:p>
          <a:p>
            <a:r>
              <a:rPr lang="en-US" sz="1400" dirty="0" smtClean="0"/>
              <a:t>In </a:t>
            </a:r>
            <a:r>
              <a:rPr lang="en-US" sz="1400" dirty="0"/>
              <a:t>leaves no step had trodden black. </a:t>
            </a:r>
            <a:endParaRPr lang="en-US" sz="1400" dirty="0" smtClean="0"/>
          </a:p>
          <a:p>
            <a:r>
              <a:rPr lang="en-US" sz="1400" dirty="0" smtClean="0"/>
              <a:t>Oh</a:t>
            </a:r>
            <a:r>
              <a:rPr lang="en-US" sz="1400" dirty="0"/>
              <a:t>, I kept the first for another day! </a:t>
            </a:r>
            <a:endParaRPr lang="en-US" sz="1400" dirty="0" smtClean="0"/>
          </a:p>
          <a:p>
            <a:r>
              <a:rPr lang="en-US" sz="1400" dirty="0" smtClean="0"/>
              <a:t>Yet </a:t>
            </a:r>
            <a:r>
              <a:rPr lang="en-US" sz="1400" dirty="0"/>
              <a:t>knowing how way leads on to way, </a:t>
            </a:r>
            <a:endParaRPr lang="en-US" sz="1400" dirty="0" smtClean="0"/>
          </a:p>
          <a:p>
            <a:r>
              <a:rPr lang="en-US" sz="1400" dirty="0" smtClean="0"/>
              <a:t>I </a:t>
            </a:r>
            <a:r>
              <a:rPr lang="en-US" sz="1400" dirty="0"/>
              <a:t>doubted if I should ever come back. </a:t>
            </a:r>
            <a:endParaRPr lang="en-US" sz="1400" dirty="0" smtClean="0"/>
          </a:p>
          <a:p>
            <a:endParaRPr lang="en-US" sz="1400" dirty="0"/>
          </a:p>
          <a:p>
            <a:r>
              <a:rPr lang="en-US" sz="1400" dirty="0" smtClean="0"/>
              <a:t>I </a:t>
            </a:r>
            <a:r>
              <a:rPr lang="en-US" sz="1400" dirty="0"/>
              <a:t>shall be telling this with a sigh </a:t>
            </a:r>
            <a:endParaRPr lang="en-US" sz="1400" dirty="0" smtClean="0"/>
          </a:p>
          <a:p>
            <a:r>
              <a:rPr lang="en-US" sz="1400" dirty="0" smtClean="0"/>
              <a:t>Somewhere </a:t>
            </a:r>
            <a:r>
              <a:rPr lang="en-US" sz="1400" dirty="0"/>
              <a:t>ages and ages hence: </a:t>
            </a:r>
            <a:endParaRPr lang="en-US" sz="1400" dirty="0" smtClean="0"/>
          </a:p>
          <a:p>
            <a:r>
              <a:rPr lang="en-US" sz="1400" dirty="0" smtClean="0"/>
              <a:t>Two </a:t>
            </a:r>
            <a:r>
              <a:rPr lang="en-US" sz="1400" dirty="0"/>
              <a:t>roads diverged in a wood, and I </a:t>
            </a:r>
            <a:r>
              <a:rPr lang="en-US" sz="1400" dirty="0" smtClean="0"/>
              <a:t>– </a:t>
            </a:r>
          </a:p>
          <a:p>
            <a:r>
              <a:rPr lang="en-US" sz="1400" dirty="0" smtClean="0"/>
              <a:t>I </a:t>
            </a:r>
            <a:r>
              <a:rPr lang="en-US" sz="1400" dirty="0"/>
              <a:t>took the one less traveled by </a:t>
            </a:r>
            <a:endParaRPr lang="en-US" sz="1400" dirty="0" smtClean="0"/>
          </a:p>
          <a:p>
            <a:r>
              <a:rPr lang="en-US" sz="1400" dirty="0" smtClean="0"/>
              <a:t>And </a:t>
            </a:r>
            <a:r>
              <a:rPr lang="en-US" sz="1400" dirty="0"/>
              <a:t>that has made all the difference.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9600" y="1214020"/>
            <a:ext cx="4454836" cy="42723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advClick="0">
    <p:zoom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1E2C26-9063-49CC-A478-CAC7D910D195}" type="slidenum">
              <a:rPr lang="en-US"/>
              <a:pPr/>
              <a:t>41</a:t>
            </a:fld>
            <a:endParaRPr lang="en-US"/>
          </a:p>
        </p:txBody>
      </p:sp>
      <p:sp>
        <p:nvSpPr>
          <p:cNvPr id="91138" name="Text Box 2"/>
          <p:cNvSpPr txBox="1">
            <a:spLocks noChangeArrowheads="1"/>
          </p:cNvSpPr>
          <p:nvPr/>
        </p:nvSpPr>
        <p:spPr bwMode="auto">
          <a:xfrm>
            <a:off x="1447800" y="3170238"/>
            <a:ext cx="62484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366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en-US" sz="3600">
              <a:solidFill>
                <a:schemeClr val="bg1"/>
              </a:solidFill>
            </a:endParaRPr>
          </a:p>
        </p:txBody>
      </p:sp>
      <p:sp>
        <p:nvSpPr>
          <p:cNvPr id="91139" name="AutoShape 3">
            <a:hlinkClick r:id="" action="ppaction://noaction" highlightClick="1"/>
            <a:hlinkHover r:id="" action="ppaction://hlinkshowjump?jump=firstslide"/>
          </p:cNvPr>
          <p:cNvSpPr>
            <a:spLocks noChangeArrowheads="1"/>
          </p:cNvSpPr>
          <p:nvPr/>
        </p:nvSpPr>
        <p:spPr bwMode="auto">
          <a:xfrm>
            <a:off x="0" y="6172200"/>
            <a:ext cx="1143000" cy="685800"/>
          </a:xfrm>
          <a:prstGeom prst="actionButtonBlank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366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accent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91140" name="Text Box 4"/>
          <p:cNvSpPr txBox="1">
            <a:spLocks noChangeArrowheads="1"/>
          </p:cNvSpPr>
          <p:nvPr/>
        </p:nvSpPr>
        <p:spPr bwMode="auto">
          <a:xfrm>
            <a:off x="762000" y="1219200"/>
            <a:ext cx="7315200" cy="37856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366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sz="4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A figure of speech that makes either direct or indirect reference to a place, event, person, or other literary work</a:t>
            </a:r>
            <a:endParaRPr lang="en-US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zoom/>
  </p:transition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F2D4B9-C0A3-45C2-8F4D-8B9F8D760BBE}" type="slidenum">
              <a:rPr lang="en-US"/>
              <a:pPr/>
              <a:t>42</a:t>
            </a:fld>
            <a:endParaRPr lang="en-US"/>
          </a:p>
        </p:txBody>
      </p:sp>
      <p:sp>
        <p:nvSpPr>
          <p:cNvPr id="92162" name="Text Box 2"/>
          <p:cNvSpPr txBox="1">
            <a:spLocks noChangeArrowheads="1"/>
          </p:cNvSpPr>
          <p:nvPr/>
        </p:nvSpPr>
        <p:spPr bwMode="auto">
          <a:xfrm>
            <a:off x="1600200" y="381000"/>
            <a:ext cx="62484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366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en-US" sz="3600">
              <a:solidFill>
                <a:schemeClr val="bg1"/>
              </a:solidFill>
            </a:endParaRPr>
          </a:p>
        </p:txBody>
      </p:sp>
      <p:sp>
        <p:nvSpPr>
          <p:cNvPr id="92163" name="Rectangle 3"/>
          <p:cNvSpPr>
            <a:spLocks noChangeArrowheads="1"/>
          </p:cNvSpPr>
          <p:nvPr/>
        </p:nvSpPr>
        <p:spPr bwMode="auto">
          <a:xfrm>
            <a:off x="7010400" y="5486400"/>
            <a:ext cx="2133600" cy="1371600"/>
          </a:xfrm>
          <a:prstGeom prst="rect">
            <a:avLst/>
          </a:prstGeom>
          <a:solidFill>
            <a:srgbClr val="3366FF">
              <a:alpha val="50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92164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7924800" y="5791200"/>
            <a:ext cx="1219200" cy="1066800"/>
          </a:xfrm>
          <a:prstGeom prst="actionButtonHome">
            <a:avLst/>
          </a:prstGeom>
          <a:solidFill>
            <a:srgbClr val="3366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92165" name="Rectangle 5"/>
          <p:cNvSpPr>
            <a:spLocks noChangeArrowheads="1"/>
          </p:cNvSpPr>
          <p:nvPr/>
        </p:nvSpPr>
        <p:spPr bwMode="auto">
          <a:xfrm>
            <a:off x="3276600" y="228600"/>
            <a:ext cx="2375971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366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r>
              <a:rPr lang="en-US" sz="4800" b="1" dirty="0" smtClean="0">
                <a:solidFill>
                  <a:srgbClr val="FFCC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Allusion</a:t>
            </a:r>
            <a:endParaRPr lang="en-US" sz="4800" b="1" dirty="0">
              <a:solidFill>
                <a:srgbClr val="FFCC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2438400" y="1150977"/>
            <a:ext cx="3962400" cy="5478423"/>
          </a:xfrm>
          <a:prstGeom prst="rect">
            <a:avLst/>
          </a:prstGeom>
          <a:gradFill rotWithShape="1"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US" sz="1400" b="1" dirty="0" smtClean="0"/>
              <a:t>The Second Coming – William Butler Yeats</a:t>
            </a:r>
          </a:p>
          <a:p>
            <a:r>
              <a:rPr lang="en-US" sz="1400" dirty="0"/>
              <a:t>Turning and turning in the widening gyre</a:t>
            </a:r>
            <a:br>
              <a:rPr lang="en-US" sz="1400" dirty="0"/>
            </a:br>
            <a:r>
              <a:rPr lang="en-US" sz="1400" dirty="0"/>
              <a:t>    The falcon cannot hear the falconer;</a:t>
            </a:r>
            <a:br>
              <a:rPr lang="en-US" sz="1400" dirty="0"/>
            </a:br>
            <a:r>
              <a:rPr lang="en-US" sz="1400" dirty="0"/>
              <a:t>    Things fall apart; the </a:t>
            </a:r>
            <a:r>
              <a:rPr lang="en-US" sz="1400" dirty="0" err="1"/>
              <a:t>centre</a:t>
            </a:r>
            <a:r>
              <a:rPr lang="en-US" sz="1400" dirty="0"/>
              <a:t> cannot hold;</a:t>
            </a:r>
            <a:br>
              <a:rPr lang="en-US" sz="1400" dirty="0"/>
            </a:br>
            <a:r>
              <a:rPr lang="en-US" sz="1400" dirty="0"/>
              <a:t>    Mere anarchy is loosed upon the world,</a:t>
            </a:r>
            <a:br>
              <a:rPr lang="en-US" sz="1400" dirty="0"/>
            </a:br>
            <a:r>
              <a:rPr lang="en-US" sz="1400" dirty="0"/>
              <a:t>    The blood-dimmed tide is loosed, and everywhere</a:t>
            </a:r>
            <a:br>
              <a:rPr lang="en-US" sz="1400" dirty="0"/>
            </a:br>
            <a:r>
              <a:rPr lang="en-US" sz="1400" dirty="0"/>
              <a:t>    The ceremony of innocence is drowned;</a:t>
            </a:r>
            <a:br>
              <a:rPr lang="en-US" sz="1400" dirty="0"/>
            </a:br>
            <a:r>
              <a:rPr lang="en-US" sz="1400" dirty="0"/>
              <a:t>    The best lack all conviction, while the worst</a:t>
            </a:r>
            <a:br>
              <a:rPr lang="en-US" sz="1400" dirty="0"/>
            </a:br>
            <a:r>
              <a:rPr lang="en-US" sz="1400" dirty="0"/>
              <a:t>    Are full of passionate intensity</a:t>
            </a:r>
            <a:r>
              <a:rPr lang="en-US" sz="1400" dirty="0" smtClean="0"/>
              <a:t>.</a:t>
            </a:r>
          </a:p>
          <a:p>
            <a:endParaRPr lang="en-US" sz="1400" dirty="0"/>
          </a:p>
          <a:p>
            <a:r>
              <a:rPr lang="en-US" sz="1400" dirty="0"/>
              <a:t>    Surely some revelation is at hand;</a:t>
            </a:r>
            <a:br>
              <a:rPr lang="en-US" sz="1400" dirty="0"/>
            </a:br>
            <a:r>
              <a:rPr lang="en-US" sz="1400" dirty="0"/>
              <a:t>    Surely the Second Coming is at hand.</a:t>
            </a:r>
            <a:br>
              <a:rPr lang="en-US" sz="1400" dirty="0"/>
            </a:br>
            <a:r>
              <a:rPr lang="en-US" sz="1400" dirty="0"/>
              <a:t>    The Second Coming! Hardly are those words out</a:t>
            </a:r>
            <a:br>
              <a:rPr lang="en-US" sz="1400" dirty="0"/>
            </a:br>
            <a:r>
              <a:rPr lang="en-US" sz="1400" dirty="0"/>
              <a:t>    When a vast image out of </a:t>
            </a:r>
            <a:r>
              <a:rPr lang="en-US" sz="1400" dirty="0" err="1"/>
              <a:t>Spiritus</a:t>
            </a:r>
            <a:r>
              <a:rPr lang="en-US" sz="1400" dirty="0"/>
              <a:t> Mundi</a:t>
            </a:r>
            <a:br>
              <a:rPr lang="en-US" sz="1400" dirty="0"/>
            </a:br>
            <a:r>
              <a:rPr lang="en-US" sz="1400" dirty="0"/>
              <a:t>    Troubles my sight: a waste of desert sand;</a:t>
            </a:r>
            <a:br>
              <a:rPr lang="en-US" sz="1400" dirty="0"/>
            </a:br>
            <a:r>
              <a:rPr lang="en-US" sz="1400" dirty="0"/>
              <a:t>    A shape with lion body and the head of a man,</a:t>
            </a:r>
            <a:br>
              <a:rPr lang="en-US" sz="1400" dirty="0"/>
            </a:br>
            <a:r>
              <a:rPr lang="en-US" sz="1400" dirty="0"/>
              <a:t>    A gaze blank and pitiless as the sun,</a:t>
            </a:r>
            <a:br>
              <a:rPr lang="en-US" sz="1400" dirty="0"/>
            </a:br>
            <a:r>
              <a:rPr lang="en-US" sz="1400" dirty="0"/>
              <a:t>    Is moving its slow thighs, while all about it</a:t>
            </a:r>
            <a:br>
              <a:rPr lang="en-US" sz="1400" dirty="0"/>
            </a:br>
            <a:r>
              <a:rPr lang="en-US" sz="1400" dirty="0"/>
              <a:t>    Wind shadows of the indignant desert birds. </a:t>
            </a:r>
            <a:endParaRPr lang="en-US" sz="1400" dirty="0" smtClean="0"/>
          </a:p>
          <a:p>
            <a:endParaRPr lang="en-US" sz="1400" dirty="0"/>
          </a:p>
          <a:p>
            <a:r>
              <a:rPr lang="en-US" sz="1400" dirty="0"/>
              <a:t>    The darkness drops again but now I know</a:t>
            </a:r>
            <a:br>
              <a:rPr lang="en-US" sz="1400" dirty="0"/>
            </a:br>
            <a:r>
              <a:rPr lang="en-US" sz="1400" dirty="0"/>
              <a:t>    That twenty centuries of stony sleep</a:t>
            </a:r>
            <a:br>
              <a:rPr lang="en-US" sz="1400" dirty="0"/>
            </a:br>
            <a:r>
              <a:rPr lang="en-US" sz="1400" dirty="0"/>
              <a:t>    Were vexed to nightmare by a rocking cradle,</a:t>
            </a:r>
            <a:br>
              <a:rPr lang="en-US" sz="1400" dirty="0"/>
            </a:br>
            <a:r>
              <a:rPr lang="en-US" sz="1400" dirty="0"/>
              <a:t>    And what rough beast, its hour come round at last,</a:t>
            </a:r>
            <a:br>
              <a:rPr lang="en-US" sz="1400" dirty="0"/>
            </a:br>
            <a:r>
              <a:rPr lang="en-US" sz="1400" dirty="0"/>
              <a:t>    Slouches towards Bethlehem to be born? </a:t>
            </a:r>
          </a:p>
        </p:txBody>
      </p:sp>
    </p:spTree>
  </p:cSld>
  <p:clrMapOvr>
    <a:masterClrMapping/>
  </p:clrMapOvr>
  <p:transition advClick="0">
    <p:zoom/>
  </p:transition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E2A68E-DE78-42F9-BE79-17BEFC8F6825}" type="slidenum">
              <a:rPr lang="en-US"/>
              <a:pPr/>
              <a:t>43</a:t>
            </a:fld>
            <a:endParaRPr lang="en-US"/>
          </a:p>
        </p:txBody>
      </p:sp>
      <p:sp>
        <p:nvSpPr>
          <p:cNvPr id="93186" name="Text Box 2"/>
          <p:cNvSpPr txBox="1">
            <a:spLocks noChangeArrowheads="1"/>
          </p:cNvSpPr>
          <p:nvPr/>
        </p:nvSpPr>
        <p:spPr bwMode="auto">
          <a:xfrm>
            <a:off x="1447800" y="3078163"/>
            <a:ext cx="6248400" cy="823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366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en-US" sz="4800" b="1">
              <a:solidFill>
                <a:schemeClr val="bg1"/>
              </a:solidFill>
            </a:endParaRPr>
          </a:p>
        </p:txBody>
      </p:sp>
      <p:sp>
        <p:nvSpPr>
          <p:cNvPr id="93187" name="Text Box 3"/>
          <p:cNvSpPr txBox="1">
            <a:spLocks noChangeArrowheads="1"/>
          </p:cNvSpPr>
          <p:nvPr/>
        </p:nvSpPr>
        <p:spPr bwMode="auto">
          <a:xfrm>
            <a:off x="762000" y="1219200"/>
            <a:ext cx="7315200" cy="23083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366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sz="4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“I told you a million time this is the hardest question in the game!”</a:t>
            </a:r>
            <a:endParaRPr lang="en-US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zoom/>
  </p:transition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DF1190-46A7-4A61-89B5-74A27686E026}" type="slidenum">
              <a:rPr lang="en-US"/>
              <a:pPr/>
              <a:t>44</a:t>
            </a:fld>
            <a:endParaRPr lang="en-US"/>
          </a:p>
        </p:txBody>
      </p:sp>
      <p:sp>
        <p:nvSpPr>
          <p:cNvPr id="94210" name="Text Box 2"/>
          <p:cNvSpPr txBox="1">
            <a:spLocks noChangeArrowheads="1"/>
          </p:cNvSpPr>
          <p:nvPr/>
        </p:nvSpPr>
        <p:spPr bwMode="auto">
          <a:xfrm>
            <a:off x="1447800" y="3079750"/>
            <a:ext cx="6248400" cy="823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366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en-US" sz="4800" b="1">
              <a:solidFill>
                <a:schemeClr val="bg1"/>
              </a:solidFill>
            </a:endParaRPr>
          </a:p>
        </p:txBody>
      </p:sp>
      <p:sp>
        <p:nvSpPr>
          <p:cNvPr id="94211" name="Rectangle 3"/>
          <p:cNvSpPr>
            <a:spLocks noChangeArrowheads="1"/>
          </p:cNvSpPr>
          <p:nvPr/>
        </p:nvSpPr>
        <p:spPr bwMode="auto">
          <a:xfrm>
            <a:off x="7010400" y="5486400"/>
            <a:ext cx="2133600" cy="1371600"/>
          </a:xfrm>
          <a:prstGeom prst="rect">
            <a:avLst/>
          </a:prstGeom>
          <a:solidFill>
            <a:srgbClr val="3366FF">
              <a:alpha val="50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94212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7924800" y="5791200"/>
            <a:ext cx="1219200" cy="1066800"/>
          </a:xfrm>
          <a:prstGeom prst="actionButtonHome">
            <a:avLst/>
          </a:prstGeom>
          <a:solidFill>
            <a:srgbClr val="3366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94213" name="Rectangle 5"/>
          <p:cNvSpPr>
            <a:spLocks noChangeArrowheads="1"/>
          </p:cNvSpPr>
          <p:nvPr/>
        </p:nvSpPr>
        <p:spPr bwMode="auto">
          <a:xfrm>
            <a:off x="3093881" y="3014295"/>
            <a:ext cx="2954656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366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r>
              <a:rPr lang="en-US" sz="4800" b="1" dirty="0" smtClean="0">
                <a:solidFill>
                  <a:srgbClr val="FFCC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Hyperbole</a:t>
            </a:r>
            <a:endParaRPr lang="en-US" sz="4800" b="1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</p:spTree>
  </p:cSld>
  <p:clrMapOvr>
    <a:masterClrMapping/>
  </p:clrMapOvr>
  <p:transition advClick="0">
    <p:zoom/>
  </p:transition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735E49-311D-4347-84E7-D038EED73F59}" type="slidenum">
              <a:rPr lang="en-US"/>
              <a:pPr/>
              <a:t>45</a:t>
            </a:fld>
            <a:endParaRPr lang="en-US"/>
          </a:p>
        </p:txBody>
      </p:sp>
      <p:sp>
        <p:nvSpPr>
          <p:cNvPr id="95234" name="Text Box 2"/>
          <p:cNvSpPr txBox="1">
            <a:spLocks noChangeArrowheads="1"/>
          </p:cNvSpPr>
          <p:nvPr/>
        </p:nvSpPr>
        <p:spPr bwMode="auto">
          <a:xfrm>
            <a:off x="1447800" y="3173413"/>
            <a:ext cx="62484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366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en-US" sz="3600">
              <a:solidFill>
                <a:schemeClr val="bg1"/>
              </a:solidFill>
            </a:endParaRPr>
          </a:p>
        </p:txBody>
      </p:sp>
      <p:sp>
        <p:nvSpPr>
          <p:cNvPr id="95235" name="AutoShape 3">
            <a:hlinkClick r:id="" action="ppaction://noaction" highlightClick="1"/>
            <a:hlinkHover r:id="" action="ppaction://hlinkshowjump?jump=firstslide"/>
          </p:cNvPr>
          <p:cNvSpPr>
            <a:spLocks noChangeArrowheads="1"/>
          </p:cNvSpPr>
          <p:nvPr/>
        </p:nvSpPr>
        <p:spPr bwMode="auto">
          <a:xfrm>
            <a:off x="0" y="6172200"/>
            <a:ext cx="1143000" cy="685800"/>
          </a:xfrm>
          <a:prstGeom prst="actionButtonBlank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366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accent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2200" y="2590800"/>
            <a:ext cx="4762500" cy="3333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981200" y="914400"/>
            <a:ext cx="5486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Name the Device</a:t>
            </a:r>
            <a:endParaRPr lang="en-US" sz="4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zoom/>
  </p:transition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D0D00C-AFF1-465B-812D-17150C7A7855}" type="slidenum">
              <a:rPr lang="en-US"/>
              <a:pPr/>
              <a:t>46</a:t>
            </a:fld>
            <a:endParaRPr lang="en-US"/>
          </a:p>
        </p:txBody>
      </p:sp>
      <p:sp>
        <p:nvSpPr>
          <p:cNvPr id="96258" name="Text Box 2"/>
          <p:cNvSpPr txBox="1">
            <a:spLocks noChangeArrowheads="1"/>
          </p:cNvSpPr>
          <p:nvPr/>
        </p:nvSpPr>
        <p:spPr bwMode="auto">
          <a:xfrm>
            <a:off x="1447800" y="3170238"/>
            <a:ext cx="62484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366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en-US" sz="3600">
              <a:solidFill>
                <a:schemeClr val="bg1"/>
              </a:solidFill>
            </a:endParaRPr>
          </a:p>
        </p:txBody>
      </p:sp>
      <p:sp>
        <p:nvSpPr>
          <p:cNvPr id="96259" name="Rectangle 3"/>
          <p:cNvSpPr>
            <a:spLocks noChangeArrowheads="1"/>
          </p:cNvSpPr>
          <p:nvPr/>
        </p:nvSpPr>
        <p:spPr bwMode="auto">
          <a:xfrm>
            <a:off x="7010400" y="5486400"/>
            <a:ext cx="2133600" cy="1371600"/>
          </a:xfrm>
          <a:prstGeom prst="rect">
            <a:avLst/>
          </a:prstGeom>
          <a:solidFill>
            <a:srgbClr val="3366FF">
              <a:alpha val="50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96260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7924800" y="5791200"/>
            <a:ext cx="1219200" cy="1066800"/>
          </a:xfrm>
          <a:prstGeom prst="actionButtonHome">
            <a:avLst/>
          </a:prstGeom>
          <a:solidFill>
            <a:srgbClr val="3366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96261" name="Rectangle 5"/>
          <p:cNvSpPr>
            <a:spLocks noChangeArrowheads="1"/>
          </p:cNvSpPr>
          <p:nvPr/>
        </p:nvSpPr>
        <p:spPr bwMode="auto">
          <a:xfrm>
            <a:off x="3947478" y="3014295"/>
            <a:ext cx="1247457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366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r>
              <a:rPr lang="en-US" sz="4800" b="1" dirty="0" smtClean="0">
                <a:solidFill>
                  <a:srgbClr val="FFCC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Pun</a:t>
            </a:r>
            <a:endParaRPr lang="en-US" sz="4800" b="1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</p:spTree>
  </p:cSld>
  <p:clrMapOvr>
    <a:masterClrMapping/>
  </p:clrMapOvr>
  <p:transition advClick="0">
    <p:zoom/>
  </p:transition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C014E3-A7A9-491B-A2E7-C2C2F3A2A3B9}" type="slidenum">
              <a:rPr lang="en-US"/>
              <a:pPr/>
              <a:t>47</a:t>
            </a:fld>
            <a:endParaRPr lang="en-US"/>
          </a:p>
        </p:txBody>
      </p:sp>
      <p:sp>
        <p:nvSpPr>
          <p:cNvPr id="97282" name="Text Box 2"/>
          <p:cNvSpPr txBox="1">
            <a:spLocks noChangeArrowheads="1"/>
          </p:cNvSpPr>
          <p:nvPr/>
        </p:nvSpPr>
        <p:spPr bwMode="auto">
          <a:xfrm>
            <a:off x="1447800" y="3170238"/>
            <a:ext cx="62484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366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en-US" sz="3600">
              <a:solidFill>
                <a:schemeClr val="bg1"/>
              </a:solidFill>
            </a:endParaRPr>
          </a:p>
        </p:txBody>
      </p:sp>
      <p:sp>
        <p:nvSpPr>
          <p:cNvPr id="97283" name="AutoShape 3">
            <a:hlinkClick r:id="" action="ppaction://noaction" highlightClick="1"/>
            <a:hlinkHover r:id="" action="ppaction://hlinkshowjump?jump=firstslide"/>
          </p:cNvPr>
          <p:cNvSpPr>
            <a:spLocks noChangeArrowheads="1"/>
          </p:cNvSpPr>
          <p:nvPr/>
        </p:nvSpPr>
        <p:spPr bwMode="auto">
          <a:xfrm>
            <a:off x="0" y="6172200"/>
            <a:ext cx="1143000" cy="685800"/>
          </a:xfrm>
          <a:prstGeom prst="actionButtonBlank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366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accent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97284" name="Text Box 4"/>
          <p:cNvSpPr txBox="1">
            <a:spLocks noChangeArrowheads="1"/>
          </p:cNvSpPr>
          <p:nvPr/>
        </p:nvSpPr>
        <p:spPr bwMode="auto">
          <a:xfrm>
            <a:off x="762000" y="1219200"/>
            <a:ext cx="7315200" cy="23083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366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sz="4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The cultural and/or emotional association a word carries</a:t>
            </a:r>
            <a:endParaRPr lang="en-US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zoom/>
  </p:transition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85F9D8-D213-410F-8333-CB9D03F564C0}" type="slidenum">
              <a:rPr lang="en-US"/>
              <a:pPr/>
              <a:t>48</a:t>
            </a:fld>
            <a:endParaRPr lang="en-US"/>
          </a:p>
        </p:txBody>
      </p:sp>
      <p:sp>
        <p:nvSpPr>
          <p:cNvPr id="98306" name="Text Box 2"/>
          <p:cNvSpPr txBox="1">
            <a:spLocks noChangeArrowheads="1"/>
          </p:cNvSpPr>
          <p:nvPr/>
        </p:nvSpPr>
        <p:spPr bwMode="auto">
          <a:xfrm>
            <a:off x="1447800" y="1295400"/>
            <a:ext cx="62484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366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en-US" sz="3600">
              <a:solidFill>
                <a:schemeClr val="bg1"/>
              </a:solidFill>
            </a:endParaRPr>
          </a:p>
        </p:txBody>
      </p:sp>
      <p:sp>
        <p:nvSpPr>
          <p:cNvPr id="98307" name="Rectangle 3"/>
          <p:cNvSpPr>
            <a:spLocks noChangeArrowheads="1"/>
          </p:cNvSpPr>
          <p:nvPr/>
        </p:nvSpPr>
        <p:spPr bwMode="auto">
          <a:xfrm>
            <a:off x="7010400" y="5486400"/>
            <a:ext cx="2133600" cy="1371600"/>
          </a:xfrm>
          <a:prstGeom prst="rect">
            <a:avLst/>
          </a:prstGeom>
          <a:solidFill>
            <a:srgbClr val="3366FF">
              <a:alpha val="50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98308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7924800" y="5791200"/>
            <a:ext cx="1219200" cy="1066800"/>
          </a:xfrm>
          <a:prstGeom prst="actionButtonHome">
            <a:avLst/>
          </a:prstGeom>
          <a:solidFill>
            <a:srgbClr val="3366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98309" name="Rectangle 5"/>
          <p:cNvSpPr>
            <a:spLocks noChangeArrowheads="1"/>
          </p:cNvSpPr>
          <p:nvPr/>
        </p:nvSpPr>
        <p:spPr bwMode="auto">
          <a:xfrm>
            <a:off x="2835797" y="1143000"/>
            <a:ext cx="3470823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366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r>
              <a:rPr lang="en-US" sz="4800" b="1" dirty="0" smtClean="0">
                <a:solidFill>
                  <a:srgbClr val="FFCC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Connotation</a:t>
            </a:r>
            <a:endParaRPr lang="en-US" sz="4800" b="1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01664435"/>
              </p:ext>
            </p:extLst>
          </p:nvPr>
        </p:nvGraphicFramePr>
        <p:xfrm>
          <a:off x="1524000" y="2753360"/>
          <a:ext cx="6096000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48000"/>
                <a:gridCol w="30480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Lady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mtClean="0"/>
                        <a:t>Chick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 advClick="0">
    <p:zoom/>
  </p:transition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EC465D-B4C8-4E35-8B92-6FBE94D6408C}" type="slidenum">
              <a:rPr lang="en-US"/>
              <a:pPr/>
              <a:t>49</a:t>
            </a:fld>
            <a:endParaRPr lang="en-US"/>
          </a:p>
        </p:txBody>
      </p:sp>
      <p:sp>
        <p:nvSpPr>
          <p:cNvPr id="99330" name="Text Box 2"/>
          <p:cNvSpPr txBox="1">
            <a:spLocks noChangeArrowheads="1"/>
          </p:cNvSpPr>
          <p:nvPr/>
        </p:nvSpPr>
        <p:spPr bwMode="auto">
          <a:xfrm>
            <a:off x="1447800" y="3168650"/>
            <a:ext cx="62484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366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en-US" sz="3600">
              <a:solidFill>
                <a:schemeClr val="bg1"/>
              </a:solidFill>
            </a:endParaRPr>
          </a:p>
        </p:txBody>
      </p:sp>
      <p:sp>
        <p:nvSpPr>
          <p:cNvPr id="99331" name="AutoShape 3">
            <a:hlinkClick r:id="" action="ppaction://noaction" highlightClick="1"/>
            <a:hlinkHover r:id="" action="ppaction://hlinkshowjump?jump=firstslide"/>
          </p:cNvPr>
          <p:cNvSpPr>
            <a:spLocks noChangeArrowheads="1"/>
          </p:cNvSpPr>
          <p:nvPr/>
        </p:nvSpPr>
        <p:spPr bwMode="auto">
          <a:xfrm>
            <a:off x="0" y="6172200"/>
            <a:ext cx="1143000" cy="685800"/>
          </a:xfrm>
          <a:prstGeom prst="actionButtonBlank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366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accent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99332" name="Text Box 4"/>
          <p:cNvSpPr txBox="1">
            <a:spLocks noChangeArrowheads="1"/>
          </p:cNvSpPr>
          <p:nvPr/>
        </p:nvSpPr>
        <p:spPr bwMode="auto">
          <a:xfrm>
            <a:off x="762000" y="304800"/>
            <a:ext cx="7315200" cy="23083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366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sz="4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Giving human characteristics to non-human things</a:t>
            </a:r>
            <a:endParaRPr lang="en-US" dirty="0">
              <a:solidFill>
                <a:schemeClr val="bg1"/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8800" y="2819400"/>
            <a:ext cx="5029200" cy="3771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>
    <p:zoom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8069B3-7B87-4722-8EC9-3908191AB647}" type="slidenum">
              <a:rPr lang="en-US"/>
              <a:pPr/>
              <a:t>5</a:t>
            </a:fld>
            <a:endParaRPr lang="en-US"/>
          </a:p>
        </p:txBody>
      </p:sp>
      <p:sp>
        <p:nvSpPr>
          <p:cNvPr id="13314" name="Text Box 2"/>
          <p:cNvSpPr txBox="1">
            <a:spLocks noChangeArrowheads="1"/>
          </p:cNvSpPr>
          <p:nvPr/>
        </p:nvSpPr>
        <p:spPr bwMode="auto">
          <a:xfrm>
            <a:off x="1447800" y="3170238"/>
            <a:ext cx="62484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366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en-US" sz="3600">
              <a:solidFill>
                <a:schemeClr val="bg1"/>
              </a:solidFill>
            </a:endParaRPr>
          </a:p>
        </p:txBody>
      </p:sp>
      <p:sp>
        <p:nvSpPr>
          <p:cNvPr id="13315" name="AutoShape 3">
            <a:hlinkClick r:id="" action="ppaction://noaction" highlightClick="1"/>
            <a:hlinkHover r:id="" action="ppaction://hlinkshowjump?jump=firstslide"/>
          </p:cNvPr>
          <p:cNvSpPr>
            <a:spLocks noChangeArrowheads="1"/>
          </p:cNvSpPr>
          <p:nvPr/>
        </p:nvSpPr>
        <p:spPr bwMode="auto">
          <a:xfrm>
            <a:off x="0" y="6172200"/>
            <a:ext cx="1143000" cy="685800"/>
          </a:xfrm>
          <a:prstGeom prst="actionButtonBlank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366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accent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3316" name="Text Box 4"/>
          <p:cNvSpPr txBox="1">
            <a:spLocks noChangeArrowheads="1"/>
          </p:cNvSpPr>
          <p:nvPr/>
        </p:nvSpPr>
        <p:spPr bwMode="auto">
          <a:xfrm>
            <a:off x="4549775" y="3052763"/>
            <a:ext cx="1841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366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3317" name="Text Box 5"/>
          <p:cNvSpPr txBox="1">
            <a:spLocks noChangeArrowheads="1"/>
          </p:cNvSpPr>
          <p:nvPr/>
        </p:nvSpPr>
        <p:spPr bwMode="auto">
          <a:xfrm>
            <a:off x="762000" y="1219200"/>
            <a:ext cx="7315200" cy="3046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366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sz="4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A narrative poem with a self-contained story that relies heavily on imagery and repetition</a:t>
            </a:r>
            <a:endParaRPr lang="en-US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zoom/>
  </p:transition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7726C-DC00-48BD-A707-4A85D0FF6FFC}" type="slidenum">
              <a:rPr lang="en-US"/>
              <a:pPr/>
              <a:t>50</a:t>
            </a:fld>
            <a:endParaRPr lang="en-US"/>
          </a:p>
        </p:txBody>
      </p:sp>
      <p:sp>
        <p:nvSpPr>
          <p:cNvPr id="100354" name="Text Box 2"/>
          <p:cNvSpPr txBox="1">
            <a:spLocks noChangeArrowheads="1"/>
          </p:cNvSpPr>
          <p:nvPr/>
        </p:nvSpPr>
        <p:spPr bwMode="auto">
          <a:xfrm>
            <a:off x="1447800" y="3171825"/>
            <a:ext cx="62484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366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en-US" sz="3600">
              <a:solidFill>
                <a:schemeClr val="bg1"/>
              </a:solidFill>
            </a:endParaRPr>
          </a:p>
        </p:txBody>
      </p:sp>
      <p:sp>
        <p:nvSpPr>
          <p:cNvPr id="100355" name="Rectangle 3"/>
          <p:cNvSpPr>
            <a:spLocks noChangeArrowheads="1"/>
          </p:cNvSpPr>
          <p:nvPr/>
        </p:nvSpPr>
        <p:spPr bwMode="auto">
          <a:xfrm>
            <a:off x="7010400" y="5486400"/>
            <a:ext cx="2133600" cy="1371600"/>
          </a:xfrm>
          <a:prstGeom prst="rect">
            <a:avLst/>
          </a:prstGeom>
          <a:solidFill>
            <a:srgbClr val="3366FF">
              <a:alpha val="50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00356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7924800" y="5791200"/>
            <a:ext cx="1219200" cy="1066800"/>
          </a:xfrm>
          <a:prstGeom prst="actionButtonHome">
            <a:avLst/>
          </a:prstGeom>
          <a:solidFill>
            <a:srgbClr val="3366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00357" name="Rectangle 5"/>
          <p:cNvSpPr>
            <a:spLocks noChangeArrowheads="1"/>
          </p:cNvSpPr>
          <p:nvPr/>
        </p:nvSpPr>
        <p:spPr bwMode="auto">
          <a:xfrm>
            <a:off x="2418215" y="3014295"/>
            <a:ext cx="4305987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366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r>
              <a:rPr lang="en-US" sz="4800" b="1" dirty="0" smtClean="0">
                <a:solidFill>
                  <a:srgbClr val="FFCC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Personification</a:t>
            </a:r>
            <a:endParaRPr lang="en-US" sz="4800" b="1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</p:spTree>
  </p:cSld>
  <p:clrMapOvr>
    <a:masterClrMapping/>
  </p:clrMapOvr>
  <p:transition advClick="0">
    <p:zoom/>
  </p:transition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CF994D-5466-499F-9B87-AD77A9BB9CD1}" type="slidenum">
              <a:rPr lang="en-US"/>
              <a:pPr/>
              <a:t>51</a:t>
            </a:fld>
            <a:endParaRPr lang="en-US"/>
          </a:p>
        </p:txBody>
      </p:sp>
      <p:sp>
        <p:nvSpPr>
          <p:cNvPr id="101378" name="Text Box 2"/>
          <p:cNvSpPr txBox="1">
            <a:spLocks noChangeArrowheads="1"/>
          </p:cNvSpPr>
          <p:nvPr/>
        </p:nvSpPr>
        <p:spPr bwMode="auto">
          <a:xfrm>
            <a:off x="1447800" y="3168650"/>
            <a:ext cx="62484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366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en-US" sz="3600">
              <a:solidFill>
                <a:schemeClr val="bg1"/>
              </a:solidFill>
            </a:endParaRPr>
          </a:p>
        </p:txBody>
      </p:sp>
      <p:sp>
        <p:nvSpPr>
          <p:cNvPr id="101379" name="AutoShape 3">
            <a:hlinkClick r:id="" action="ppaction://noaction" highlightClick="1"/>
            <a:hlinkHover r:id="" action="ppaction://hlinkshowjump?jump=firstslide"/>
          </p:cNvPr>
          <p:cNvSpPr>
            <a:spLocks noChangeArrowheads="1"/>
          </p:cNvSpPr>
          <p:nvPr/>
        </p:nvSpPr>
        <p:spPr bwMode="auto">
          <a:xfrm>
            <a:off x="0" y="6172200"/>
            <a:ext cx="1143000" cy="685800"/>
          </a:xfrm>
          <a:prstGeom prst="actionButtonBlank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366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accent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01380" name="Text Box 4"/>
          <p:cNvSpPr txBox="1">
            <a:spLocks noChangeArrowheads="1"/>
          </p:cNvSpPr>
          <p:nvPr/>
        </p:nvSpPr>
        <p:spPr bwMode="auto">
          <a:xfrm>
            <a:off x="762000" y="838200"/>
            <a:ext cx="7315200" cy="23083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366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sz="4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The literal meaning of a word, the dictionary definition</a:t>
            </a:r>
            <a:endParaRPr lang="en-US" dirty="0">
              <a:solidFill>
                <a:schemeClr val="bg1"/>
              </a:solidFill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3600" y="3352800"/>
            <a:ext cx="4533900" cy="2943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>
    <p:zoom/>
  </p:transition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D1AE74-FB9A-4818-97A3-EE2E402DE408}" type="slidenum">
              <a:rPr lang="en-US"/>
              <a:pPr/>
              <a:t>52</a:t>
            </a:fld>
            <a:endParaRPr lang="en-US"/>
          </a:p>
        </p:txBody>
      </p:sp>
      <p:sp>
        <p:nvSpPr>
          <p:cNvPr id="102402" name="Text Box 2"/>
          <p:cNvSpPr txBox="1">
            <a:spLocks noChangeArrowheads="1"/>
          </p:cNvSpPr>
          <p:nvPr/>
        </p:nvSpPr>
        <p:spPr bwMode="auto">
          <a:xfrm>
            <a:off x="1447800" y="3173413"/>
            <a:ext cx="62484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366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en-US" sz="3600">
              <a:solidFill>
                <a:schemeClr val="bg1"/>
              </a:solidFill>
            </a:endParaRPr>
          </a:p>
        </p:txBody>
      </p:sp>
      <p:sp>
        <p:nvSpPr>
          <p:cNvPr id="102403" name="Rectangle 3"/>
          <p:cNvSpPr>
            <a:spLocks noChangeArrowheads="1"/>
          </p:cNvSpPr>
          <p:nvPr/>
        </p:nvSpPr>
        <p:spPr bwMode="auto">
          <a:xfrm>
            <a:off x="7010400" y="5486400"/>
            <a:ext cx="2133600" cy="1371600"/>
          </a:xfrm>
          <a:prstGeom prst="rect">
            <a:avLst/>
          </a:prstGeom>
          <a:solidFill>
            <a:srgbClr val="3366FF">
              <a:alpha val="50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02404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7924800" y="5791200"/>
            <a:ext cx="1219200" cy="1066800"/>
          </a:xfrm>
          <a:prstGeom prst="actionButtonHome">
            <a:avLst/>
          </a:prstGeom>
          <a:solidFill>
            <a:srgbClr val="3366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02405" name="Rectangle 5"/>
          <p:cNvSpPr>
            <a:spLocks noChangeArrowheads="1"/>
          </p:cNvSpPr>
          <p:nvPr/>
        </p:nvSpPr>
        <p:spPr bwMode="auto">
          <a:xfrm>
            <a:off x="3024951" y="3014295"/>
            <a:ext cx="3092514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366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r>
              <a:rPr lang="en-US" sz="4800" b="1" dirty="0" smtClean="0">
                <a:solidFill>
                  <a:srgbClr val="FFCC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Denotation</a:t>
            </a:r>
            <a:endParaRPr lang="en-US" sz="4800" b="1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</p:spTree>
  </p:cSld>
  <p:clrMapOvr>
    <a:masterClrMapping/>
  </p:clrMapOvr>
  <p:transition advClick="0">
    <p:zoom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9D61A5-739B-4033-A696-BBEE6C754FDD}" type="slidenum">
              <a:rPr lang="en-US"/>
              <a:pPr/>
              <a:t>6</a:t>
            </a:fld>
            <a:endParaRPr lang="en-US"/>
          </a:p>
        </p:txBody>
      </p:sp>
      <p:sp>
        <p:nvSpPr>
          <p:cNvPr id="55298" name="Text Box 2"/>
          <p:cNvSpPr txBox="1">
            <a:spLocks noChangeArrowheads="1"/>
          </p:cNvSpPr>
          <p:nvPr/>
        </p:nvSpPr>
        <p:spPr bwMode="auto">
          <a:xfrm>
            <a:off x="1524000" y="304800"/>
            <a:ext cx="62484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366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en-US" sz="3600">
              <a:solidFill>
                <a:schemeClr val="bg1"/>
              </a:solidFill>
            </a:endParaRPr>
          </a:p>
        </p:txBody>
      </p:sp>
      <p:sp>
        <p:nvSpPr>
          <p:cNvPr id="55299" name="Rectangle 3"/>
          <p:cNvSpPr>
            <a:spLocks noChangeArrowheads="1"/>
          </p:cNvSpPr>
          <p:nvPr/>
        </p:nvSpPr>
        <p:spPr bwMode="auto">
          <a:xfrm>
            <a:off x="7010400" y="5486400"/>
            <a:ext cx="2133600" cy="1371600"/>
          </a:xfrm>
          <a:prstGeom prst="rect">
            <a:avLst/>
          </a:prstGeom>
          <a:solidFill>
            <a:srgbClr val="3366FF">
              <a:alpha val="50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5300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7924800" y="5791200"/>
            <a:ext cx="1219200" cy="1066800"/>
          </a:xfrm>
          <a:prstGeom prst="actionButtonHome">
            <a:avLst/>
          </a:prstGeom>
          <a:solidFill>
            <a:srgbClr val="3366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5301" name="Text Box 5"/>
          <p:cNvSpPr txBox="1">
            <a:spLocks noChangeArrowheads="1"/>
          </p:cNvSpPr>
          <p:nvPr/>
        </p:nvSpPr>
        <p:spPr bwMode="auto">
          <a:xfrm>
            <a:off x="4714875" y="2900363"/>
            <a:ext cx="1841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366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>
              <a:spcBef>
                <a:spcPct val="50000"/>
              </a:spcBef>
            </a:pPr>
            <a:endParaRPr lang="en-US"/>
          </a:p>
        </p:txBody>
      </p:sp>
      <p:sp>
        <p:nvSpPr>
          <p:cNvPr id="55302" name="Rectangle 6"/>
          <p:cNvSpPr>
            <a:spLocks noChangeArrowheads="1"/>
          </p:cNvSpPr>
          <p:nvPr/>
        </p:nvSpPr>
        <p:spPr bwMode="auto">
          <a:xfrm>
            <a:off x="3589727" y="152400"/>
            <a:ext cx="1896673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366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r>
              <a:rPr lang="en-US" sz="4800" b="1" dirty="0" smtClean="0">
                <a:solidFill>
                  <a:srgbClr val="FFCC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Ballad</a:t>
            </a:r>
            <a:endParaRPr lang="en-US" sz="4800" b="1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65691357"/>
              </p:ext>
            </p:extLst>
          </p:nvPr>
        </p:nvGraphicFramePr>
        <p:xfrm>
          <a:off x="4953000" y="1219200"/>
          <a:ext cx="4038600" cy="2108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386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Ballad Stanza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ABCB</a:t>
                      </a:r>
                    </a:p>
                    <a:p>
                      <a:pPr algn="ctr"/>
                      <a:endParaRPr lang="en-US" dirty="0" smtClean="0"/>
                    </a:p>
                    <a:p>
                      <a:pPr algn="ctr"/>
                      <a:r>
                        <a:rPr lang="en-US" dirty="0" smtClean="0"/>
                        <a:t>TETRAMETER</a:t>
                      </a:r>
                    </a:p>
                    <a:p>
                      <a:pPr algn="ctr"/>
                      <a:r>
                        <a:rPr lang="en-US" dirty="0" smtClean="0"/>
                        <a:t>TRIMETER</a:t>
                      </a:r>
                    </a:p>
                    <a:p>
                      <a:pPr algn="ctr"/>
                      <a:r>
                        <a:rPr lang="en-US" dirty="0" smtClean="0"/>
                        <a:t>TETRAMETER</a:t>
                      </a:r>
                    </a:p>
                    <a:p>
                      <a:pPr algn="ctr"/>
                      <a:r>
                        <a:rPr lang="en-US" dirty="0" smtClean="0"/>
                        <a:t>TRIMETER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9" name="TextBox 9"/>
          <p:cNvSpPr txBox="1">
            <a:spLocks noChangeArrowheads="1"/>
          </p:cNvSpPr>
          <p:nvPr/>
        </p:nvSpPr>
        <p:spPr bwMode="auto">
          <a:xfrm>
            <a:off x="152400" y="1162050"/>
            <a:ext cx="4562475" cy="4400550"/>
          </a:xfrm>
          <a:prstGeom prst="rect">
            <a:avLst/>
          </a:prstGeom>
          <a:gradFill rotWithShape="1"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US" sz="1400" b="1" dirty="0"/>
              <a:t>Rime of the Ancient Mariner – Samuel Taylor Coleridge</a:t>
            </a:r>
          </a:p>
          <a:p>
            <a:r>
              <a:rPr lang="en-US" sz="1400" dirty="0"/>
              <a:t>It is an ancient Mariner,</a:t>
            </a:r>
            <a:br>
              <a:rPr lang="en-US" sz="1400" dirty="0"/>
            </a:br>
            <a:r>
              <a:rPr lang="en-US" sz="1400" dirty="0"/>
              <a:t>And he </a:t>
            </a:r>
            <a:r>
              <a:rPr lang="en-US" sz="1400" dirty="0" err="1"/>
              <a:t>stoppeth</a:t>
            </a:r>
            <a:r>
              <a:rPr lang="en-US" sz="1400" dirty="0"/>
              <a:t> one of three.</a:t>
            </a:r>
            <a:br>
              <a:rPr lang="en-US" sz="1400" dirty="0"/>
            </a:br>
            <a:r>
              <a:rPr lang="en-US" sz="1400" dirty="0"/>
              <a:t>`By thy long grey beard and glittering eye,</a:t>
            </a:r>
            <a:br>
              <a:rPr lang="en-US" sz="1400" dirty="0"/>
            </a:br>
            <a:r>
              <a:rPr lang="en-US" sz="1400" dirty="0"/>
              <a:t>Now wherefore </a:t>
            </a:r>
            <a:r>
              <a:rPr lang="en-US" sz="1400" dirty="0" err="1"/>
              <a:t>stopp'st</a:t>
            </a:r>
            <a:r>
              <a:rPr lang="en-US" sz="1400" dirty="0"/>
              <a:t> thou me?</a:t>
            </a:r>
            <a:br>
              <a:rPr lang="en-US" sz="1400" dirty="0"/>
            </a:br>
            <a:r>
              <a:rPr lang="en-US" sz="1400" dirty="0"/>
              <a:t/>
            </a:r>
            <a:br>
              <a:rPr lang="en-US" sz="1400" dirty="0"/>
            </a:br>
            <a:r>
              <a:rPr lang="en-US" sz="1400" dirty="0"/>
              <a:t>The bridegroom's doors are opened wide,</a:t>
            </a:r>
            <a:br>
              <a:rPr lang="en-US" sz="1400" dirty="0"/>
            </a:br>
            <a:r>
              <a:rPr lang="en-US" sz="1400" dirty="0"/>
              <a:t>And I am next of kin;</a:t>
            </a:r>
            <a:br>
              <a:rPr lang="en-US" sz="1400" dirty="0"/>
            </a:br>
            <a:r>
              <a:rPr lang="en-US" sz="1400" dirty="0"/>
              <a:t>The guests are met, the feast is set:</a:t>
            </a:r>
            <a:br>
              <a:rPr lang="en-US" sz="1400" dirty="0"/>
            </a:br>
            <a:r>
              <a:rPr lang="en-US" sz="1400" dirty="0" err="1"/>
              <a:t>Mayst</a:t>
            </a:r>
            <a:r>
              <a:rPr lang="en-US" sz="1400" dirty="0"/>
              <a:t> hear the merry din.'</a:t>
            </a:r>
            <a:br>
              <a:rPr lang="en-US" sz="1400" dirty="0"/>
            </a:br>
            <a:r>
              <a:rPr lang="en-US" sz="1400" dirty="0"/>
              <a:t/>
            </a:r>
            <a:br>
              <a:rPr lang="en-US" sz="1400" dirty="0"/>
            </a:br>
            <a:r>
              <a:rPr lang="en-US" sz="1400" dirty="0"/>
              <a:t>He holds him with his skinny hand,</a:t>
            </a:r>
            <a:br>
              <a:rPr lang="en-US" sz="1400" dirty="0"/>
            </a:br>
            <a:r>
              <a:rPr lang="en-US" sz="1400" dirty="0"/>
              <a:t>"There was a ship," </a:t>
            </a:r>
            <a:r>
              <a:rPr lang="en-US" sz="1400" dirty="0" err="1"/>
              <a:t>quoth</a:t>
            </a:r>
            <a:r>
              <a:rPr lang="en-US" sz="1400" dirty="0"/>
              <a:t> he.</a:t>
            </a:r>
            <a:br>
              <a:rPr lang="en-US" sz="1400" dirty="0"/>
            </a:br>
            <a:r>
              <a:rPr lang="en-US" sz="1400" dirty="0"/>
              <a:t>`Hold off! unhand me, grey-beard loon!'</a:t>
            </a:r>
            <a:br>
              <a:rPr lang="en-US" sz="1400" dirty="0"/>
            </a:br>
            <a:r>
              <a:rPr lang="en-US" sz="1400" dirty="0" err="1"/>
              <a:t>Eftsoons</a:t>
            </a:r>
            <a:r>
              <a:rPr lang="en-US" sz="1400" dirty="0"/>
              <a:t> his hand dropped he.</a:t>
            </a:r>
            <a:br>
              <a:rPr lang="en-US" sz="1400" dirty="0"/>
            </a:br>
            <a:r>
              <a:rPr lang="en-US" sz="1400" dirty="0"/>
              <a:t/>
            </a:r>
            <a:br>
              <a:rPr lang="en-US" sz="1400" dirty="0"/>
            </a:br>
            <a:r>
              <a:rPr lang="en-US" sz="1400" dirty="0"/>
              <a:t>He holds him with his glittering eye - </a:t>
            </a:r>
            <a:br>
              <a:rPr lang="en-US" sz="1400" dirty="0"/>
            </a:br>
            <a:r>
              <a:rPr lang="en-US" sz="1400" dirty="0"/>
              <a:t>The Wedding-Guest stood still,</a:t>
            </a:r>
            <a:br>
              <a:rPr lang="en-US" sz="1400" dirty="0"/>
            </a:br>
            <a:r>
              <a:rPr lang="en-US" sz="1400" dirty="0"/>
              <a:t>And listens like a three years' child:</a:t>
            </a:r>
            <a:br>
              <a:rPr lang="en-US" sz="1400" dirty="0"/>
            </a:br>
            <a:r>
              <a:rPr lang="en-US" sz="1400" dirty="0"/>
              <a:t>The Mariner hath his will…</a:t>
            </a:r>
          </a:p>
        </p:txBody>
      </p:sp>
      <p:sp>
        <p:nvSpPr>
          <p:cNvPr id="10" name="TextBox 16"/>
          <p:cNvSpPr txBox="1">
            <a:spLocks noChangeArrowheads="1"/>
          </p:cNvSpPr>
          <p:nvPr/>
        </p:nvSpPr>
        <p:spPr bwMode="auto">
          <a:xfrm>
            <a:off x="152400" y="5751513"/>
            <a:ext cx="4562475" cy="954087"/>
          </a:xfrm>
          <a:prstGeom prst="rect">
            <a:avLst/>
          </a:prstGeom>
          <a:gradFill rotWithShape="1"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US" sz="1400"/>
              <a:t>Water, water, every where,</a:t>
            </a:r>
            <a:br>
              <a:rPr lang="en-US" sz="1400"/>
            </a:br>
            <a:r>
              <a:rPr lang="en-US" sz="1400"/>
              <a:t>And all the boards did shrink;</a:t>
            </a:r>
            <a:br>
              <a:rPr lang="en-US" sz="1400"/>
            </a:br>
            <a:r>
              <a:rPr lang="en-US" sz="1400"/>
              <a:t>Water, water, every where,</a:t>
            </a:r>
            <a:br>
              <a:rPr lang="en-US" sz="1400"/>
            </a:br>
            <a:r>
              <a:rPr lang="en-US" sz="1400"/>
              <a:t>Nor any drop to drink.</a:t>
            </a:r>
          </a:p>
        </p:txBody>
      </p:sp>
      <p:pic>
        <p:nvPicPr>
          <p:cNvPr id="11" name="Picture 1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3000" y="3505200"/>
            <a:ext cx="2462213" cy="3195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366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advClick="0">
    <p:zoom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D1C8AE-F65A-4CFC-861A-E2BF61C4D859}" type="slidenum">
              <a:rPr lang="en-US"/>
              <a:pPr/>
              <a:t>7</a:t>
            </a:fld>
            <a:endParaRPr lang="en-US"/>
          </a:p>
        </p:txBody>
      </p:sp>
      <p:sp>
        <p:nvSpPr>
          <p:cNvPr id="56322" name="Text Box 2"/>
          <p:cNvSpPr txBox="1">
            <a:spLocks noChangeArrowheads="1"/>
          </p:cNvSpPr>
          <p:nvPr/>
        </p:nvSpPr>
        <p:spPr bwMode="auto">
          <a:xfrm>
            <a:off x="1447800" y="3171825"/>
            <a:ext cx="62484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366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en-US" sz="3600">
              <a:solidFill>
                <a:schemeClr val="bg1"/>
              </a:solidFill>
            </a:endParaRPr>
          </a:p>
        </p:txBody>
      </p:sp>
      <p:sp>
        <p:nvSpPr>
          <p:cNvPr id="56323" name="Text Box 3"/>
          <p:cNvSpPr txBox="1">
            <a:spLocks noChangeArrowheads="1"/>
          </p:cNvSpPr>
          <p:nvPr/>
        </p:nvSpPr>
        <p:spPr bwMode="auto">
          <a:xfrm>
            <a:off x="762000" y="1219200"/>
            <a:ext cx="7315200" cy="3046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366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sz="4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A type of poem that describes an idealistic life in the country, particularly that of a shepherd</a:t>
            </a:r>
            <a:endParaRPr lang="en-US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zoom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BBAFB3-75B0-4774-BFBC-F2DFB51CD65A}" type="slidenum">
              <a:rPr lang="en-US"/>
              <a:pPr/>
              <a:t>8</a:t>
            </a:fld>
            <a:endParaRPr lang="en-US"/>
          </a:p>
        </p:txBody>
      </p:sp>
      <p:sp>
        <p:nvSpPr>
          <p:cNvPr id="57346" name="Text Box 2"/>
          <p:cNvSpPr txBox="1">
            <a:spLocks noChangeArrowheads="1"/>
          </p:cNvSpPr>
          <p:nvPr/>
        </p:nvSpPr>
        <p:spPr bwMode="auto">
          <a:xfrm>
            <a:off x="152400" y="914400"/>
            <a:ext cx="62484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366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en-US" sz="3600">
              <a:solidFill>
                <a:schemeClr val="bg1"/>
              </a:solidFill>
            </a:endParaRPr>
          </a:p>
        </p:txBody>
      </p:sp>
      <p:sp>
        <p:nvSpPr>
          <p:cNvPr id="57347" name="Rectangle 3"/>
          <p:cNvSpPr>
            <a:spLocks noChangeArrowheads="1"/>
          </p:cNvSpPr>
          <p:nvPr/>
        </p:nvSpPr>
        <p:spPr bwMode="auto">
          <a:xfrm>
            <a:off x="7010400" y="5486400"/>
            <a:ext cx="2133600" cy="1371600"/>
          </a:xfrm>
          <a:prstGeom prst="rect">
            <a:avLst/>
          </a:prstGeom>
          <a:solidFill>
            <a:srgbClr val="3366FF">
              <a:alpha val="50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7348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7924800" y="5791200"/>
            <a:ext cx="1219200" cy="1066800"/>
          </a:xfrm>
          <a:prstGeom prst="actionButtonHome">
            <a:avLst/>
          </a:prstGeom>
          <a:solidFill>
            <a:srgbClr val="3366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7349" name="Rectangle 5"/>
          <p:cNvSpPr>
            <a:spLocks noChangeArrowheads="1"/>
          </p:cNvSpPr>
          <p:nvPr/>
        </p:nvSpPr>
        <p:spPr bwMode="auto">
          <a:xfrm>
            <a:off x="1676400" y="762000"/>
            <a:ext cx="2372765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366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r>
              <a:rPr lang="en-US" sz="4800" b="1" dirty="0" smtClean="0">
                <a:solidFill>
                  <a:srgbClr val="FFCC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Pastoral</a:t>
            </a:r>
            <a:endParaRPr lang="en-US" sz="4800" b="1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8" name="TextBox 6"/>
          <p:cNvSpPr txBox="1">
            <a:spLocks noChangeArrowheads="1"/>
          </p:cNvSpPr>
          <p:nvPr/>
        </p:nvSpPr>
        <p:spPr bwMode="auto">
          <a:xfrm>
            <a:off x="4114800" y="152400"/>
            <a:ext cx="4876800" cy="6556375"/>
          </a:xfrm>
          <a:prstGeom prst="rect">
            <a:avLst/>
          </a:prstGeom>
          <a:gradFill rotWithShape="1"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US" sz="1400" b="1" dirty="0"/>
              <a:t>The Passionate Shepherd to His Love – Christopher Marlowe</a:t>
            </a:r>
          </a:p>
          <a:p>
            <a:r>
              <a:rPr lang="en-US" sz="1400" dirty="0"/>
              <a:t>Come live with me and be my love,</a:t>
            </a:r>
            <a:br>
              <a:rPr lang="en-US" sz="1400" dirty="0"/>
            </a:br>
            <a:r>
              <a:rPr lang="en-US" sz="1400" dirty="0"/>
              <a:t>And we will all the pleasures prove</a:t>
            </a:r>
            <a:br>
              <a:rPr lang="en-US" sz="1400" dirty="0"/>
            </a:br>
            <a:r>
              <a:rPr lang="en-US" sz="1400" dirty="0"/>
              <a:t>That valleys, groves, hills, and fields,</a:t>
            </a:r>
            <a:br>
              <a:rPr lang="en-US" sz="1400" dirty="0"/>
            </a:br>
            <a:r>
              <a:rPr lang="en-US" sz="1400" dirty="0"/>
              <a:t>Woods, or </a:t>
            </a:r>
            <a:r>
              <a:rPr lang="en-US" sz="1400" dirty="0" err="1"/>
              <a:t>steepy</a:t>
            </a:r>
            <a:r>
              <a:rPr lang="en-US" sz="1400" dirty="0"/>
              <a:t> mountain yields. </a:t>
            </a:r>
          </a:p>
          <a:p>
            <a:endParaRPr lang="en-US" sz="1400" dirty="0"/>
          </a:p>
          <a:p>
            <a:r>
              <a:rPr lang="en-US" sz="1400" dirty="0"/>
              <a:t>And we will sit upon rocks,</a:t>
            </a:r>
            <a:br>
              <a:rPr lang="en-US" sz="1400" dirty="0"/>
            </a:br>
            <a:r>
              <a:rPr lang="en-US" sz="1400" dirty="0"/>
              <a:t>Seeing the shepherds feed their flocks,</a:t>
            </a:r>
            <a:br>
              <a:rPr lang="en-US" sz="1400" dirty="0"/>
            </a:br>
            <a:r>
              <a:rPr lang="en-US" sz="1400" dirty="0"/>
              <a:t>By shallow rivers to whose falls</a:t>
            </a:r>
            <a:br>
              <a:rPr lang="en-US" sz="1400" dirty="0"/>
            </a:br>
            <a:r>
              <a:rPr lang="en-US" sz="1400" dirty="0"/>
              <a:t>Melodious birds sing madrigals. </a:t>
            </a:r>
          </a:p>
          <a:p>
            <a:endParaRPr lang="en-US" sz="1400" dirty="0"/>
          </a:p>
          <a:p>
            <a:r>
              <a:rPr lang="en-US" sz="1400" dirty="0"/>
              <a:t>And I will make thee beds of roses</a:t>
            </a:r>
            <a:br>
              <a:rPr lang="en-US" sz="1400" dirty="0"/>
            </a:br>
            <a:r>
              <a:rPr lang="en-US" sz="1400" dirty="0"/>
              <a:t>And a thousand fragrant poises,</a:t>
            </a:r>
            <a:br>
              <a:rPr lang="en-US" sz="1400" dirty="0"/>
            </a:br>
            <a:r>
              <a:rPr lang="en-US" sz="1400" dirty="0"/>
              <a:t>A cap of flowers, and a kirtle</a:t>
            </a:r>
            <a:br>
              <a:rPr lang="en-US" sz="1400" dirty="0"/>
            </a:br>
            <a:r>
              <a:rPr lang="en-US" sz="1400" dirty="0"/>
              <a:t>Embroidered all with leaves of myrtle; </a:t>
            </a:r>
          </a:p>
          <a:p>
            <a:endParaRPr lang="en-US" sz="1400" dirty="0"/>
          </a:p>
          <a:p>
            <a:r>
              <a:rPr lang="en-US" sz="1400" dirty="0"/>
              <a:t>A gown made of the finest wool</a:t>
            </a:r>
            <a:br>
              <a:rPr lang="en-US" sz="1400" dirty="0"/>
            </a:br>
            <a:r>
              <a:rPr lang="en-US" sz="1400" dirty="0"/>
              <a:t>Which from our pretty lambs we pull;</a:t>
            </a:r>
            <a:br>
              <a:rPr lang="en-US" sz="1400" dirty="0"/>
            </a:br>
            <a:r>
              <a:rPr lang="en-US" sz="1400" dirty="0"/>
              <a:t>Fair lined slippers for the cold,</a:t>
            </a:r>
            <a:br>
              <a:rPr lang="en-US" sz="1400" dirty="0"/>
            </a:br>
            <a:r>
              <a:rPr lang="en-US" sz="1400" dirty="0"/>
              <a:t>With buckles of the purest gold; </a:t>
            </a:r>
          </a:p>
          <a:p>
            <a:endParaRPr lang="en-US" sz="1400" dirty="0"/>
          </a:p>
          <a:p>
            <a:r>
              <a:rPr lang="en-US" sz="1400" dirty="0"/>
              <a:t>A belt of straw and ivy buds,</a:t>
            </a:r>
            <a:br>
              <a:rPr lang="en-US" sz="1400" dirty="0"/>
            </a:br>
            <a:r>
              <a:rPr lang="en-US" sz="1400" dirty="0"/>
              <a:t>With coral clasps and amber studs;</a:t>
            </a:r>
            <a:br>
              <a:rPr lang="en-US" sz="1400" dirty="0"/>
            </a:br>
            <a:r>
              <a:rPr lang="en-US" sz="1400" dirty="0"/>
              <a:t>And if these pleasures may thee move,</a:t>
            </a:r>
            <a:br>
              <a:rPr lang="en-US" sz="1400" dirty="0"/>
            </a:br>
            <a:r>
              <a:rPr lang="en-US" sz="1400" dirty="0"/>
              <a:t>Come live with me, and be my love. </a:t>
            </a:r>
          </a:p>
          <a:p>
            <a:endParaRPr lang="en-US" sz="1400" dirty="0"/>
          </a:p>
          <a:p>
            <a:r>
              <a:rPr lang="en-US" sz="1400" dirty="0"/>
              <a:t>The </a:t>
            </a:r>
            <a:r>
              <a:rPr lang="en-US" sz="1400" dirty="0" err="1"/>
              <a:t>shepherds's</a:t>
            </a:r>
            <a:r>
              <a:rPr lang="en-US" sz="1400" dirty="0"/>
              <a:t> swains shall dance and sing</a:t>
            </a:r>
            <a:br>
              <a:rPr lang="en-US" sz="1400" dirty="0"/>
            </a:br>
            <a:r>
              <a:rPr lang="en-US" sz="1400" dirty="0"/>
              <a:t>For thy delight each May morning:</a:t>
            </a:r>
            <a:br>
              <a:rPr lang="en-US" sz="1400" dirty="0"/>
            </a:br>
            <a:r>
              <a:rPr lang="en-US" sz="1400" dirty="0"/>
              <a:t>If these delights thy mind may move,</a:t>
            </a:r>
            <a:br>
              <a:rPr lang="en-US" sz="1400" dirty="0"/>
            </a:br>
            <a:r>
              <a:rPr lang="en-US" sz="1400" dirty="0"/>
              <a:t>Then live with me and be my love. </a:t>
            </a:r>
          </a:p>
        </p:txBody>
      </p:sp>
      <p:pic>
        <p:nvPicPr>
          <p:cNvPr id="9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1628775"/>
            <a:ext cx="3810000" cy="508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366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advClick="0">
    <p:zoom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C5E35-5FB7-4765-A6D0-C38BA0610F31}" type="slidenum">
              <a:rPr lang="en-US"/>
              <a:pPr/>
              <a:t>9</a:t>
            </a:fld>
            <a:endParaRPr lang="en-US"/>
          </a:p>
        </p:txBody>
      </p:sp>
      <p:sp>
        <p:nvSpPr>
          <p:cNvPr id="58370" name="Text Box 2"/>
          <p:cNvSpPr txBox="1">
            <a:spLocks noChangeArrowheads="1"/>
          </p:cNvSpPr>
          <p:nvPr/>
        </p:nvSpPr>
        <p:spPr bwMode="auto">
          <a:xfrm>
            <a:off x="1447800" y="3168650"/>
            <a:ext cx="62484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366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en-US" sz="3600">
              <a:solidFill>
                <a:schemeClr val="bg1"/>
              </a:solidFill>
            </a:endParaRPr>
          </a:p>
        </p:txBody>
      </p:sp>
      <p:sp>
        <p:nvSpPr>
          <p:cNvPr id="58371" name="AutoShape 3">
            <a:hlinkClick r:id="" action="ppaction://noaction" highlightClick="1"/>
            <a:hlinkHover r:id="" action="ppaction://hlinkshowjump?jump=firstslide"/>
          </p:cNvPr>
          <p:cNvSpPr>
            <a:spLocks noChangeArrowheads="1"/>
          </p:cNvSpPr>
          <p:nvPr/>
        </p:nvSpPr>
        <p:spPr bwMode="auto">
          <a:xfrm>
            <a:off x="0" y="6172200"/>
            <a:ext cx="1143000" cy="685800"/>
          </a:xfrm>
          <a:prstGeom prst="actionButtonBlank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366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accent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8372" name="Text Box 4"/>
          <p:cNvSpPr txBox="1">
            <a:spLocks noChangeArrowheads="1"/>
          </p:cNvSpPr>
          <p:nvPr/>
        </p:nvSpPr>
        <p:spPr bwMode="auto">
          <a:xfrm>
            <a:off x="762000" y="1219200"/>
            <a:ext cx="7315200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366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sz="4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A mournful or melancholic lament, often for the dead</a:t>
            </a:r>
            <a:endParaRPr lang="en-US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zoom/>
  </p:transition>
</p:sld>
</file>

<file path=ppt/theme/theme1.xml><?xml version="1.0" encoding="utf-8"?>
<a:theme xmlns:a="http://schemas.openxmlformats.org/drawingml/2006/main" name="Default Design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FFFF00"/>
      </a:hlink>
      <a:folHlink>
        <a:srgbClr val="000000"/>
      </a:folHlink>
    </a:clrScheme>
    <a:fontScheme name="Default Desig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3366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3366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818</TotalTime>
  <Words>1303</Words>
  <Application>Microsoft Office PowerPoint</Application>
  <PresentationFormat>On-screen Show (4:3)</PresentationFormat>
  <Paragraphs>308</Paragraphs>
  <Slides>52</Slides>
  <Notes>1</Notes>
  <HiddenSlides>0</HiddenSlides>
  <MMClips>2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52</vt:i4>
      </vt:variant>
    </vt:vector>
  </HeadingPairs>
  <TitlesOfParts>
    <vt:vector size="53" baseType="lpstr">
      <vt:lpstr>Default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Manager/>
  <Company>Catholic District School Board of Eastern Ontario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Jeopardy Template</dc:title>
  <dc:creator>Marek Doroshenko</dc:creator>
  <cp:lastModifiedBy> </cp:lastModifiedBy>
  <cp:revision>94</cp:revision>
  <dcterms:created xsi:type="dcterms:W3CDTF">1998-08-19T17:45:48Z</dcterms:created>
  <dcterms:modified xsi:type="dcterms:W3CDTF">2011-09-28T17:13:19Z</dcterms:modified>
</cp:coreProperties>
</file>